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4" r:id="rId2"/>
    <p:sldMasterId id="2147483688" r:id="rId3"/>
    <p:sldMasterId id="2147483702" r:id="rId4"/>
  </p:sldMasterIdLst>
  <p:notesMasterIdLst>
    <p:notesMasterId r:id="rId10"/>
  </p:notesMasterIdLst>
  <p:sldIdLst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AAD477-D1E5-4F95-BA04-CEACFCFBB02A}" type="datetimeFigureOut">
              <a:rPr lang="he-IL" smtClean="0"/>
              <a:t>י'/תשרי/תשפ"א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C89CA57-56B9-42EA-9B76-11731F8E724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5836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ADA2685-2BA3-48BB-87C6-562C17A00846}" type="slidenum">
              <a:rPr lang="en-US" altLang="en-US" sz="1200">
                <a:solidFill>
                  <a:srgbClr val="000000"/>
                </a:solidFill>
              </a:rPr>
              <a:pPr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6737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16C199B-6654-4400-8FE0-6849B18152E5}" type="slidenum">
              <a:rPr lang="en-US" altLang="en-US" sz="1200">
                <a:solidFill>
                  <a:srgbClr val="000000"/>
                </a:solidFill>
              </a:rPr>
              <a:pPr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4087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0A0AA47-BD8D-4F77-965D-F6075F3447E6}" type="slidenum">
              <a:rPr lang="en-US" altLang="en-US" sz="1200">
                <a:solidFill>
                  <a:srgbClr val="000000"/>
                </a:solidFill>
              </a:rPr>
              <a:pPr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6968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9084" y="3886200"/>
            <a:ext cx="5689600" cy="2057400"/>
          </a:xfrm>
        </p:spPr>
        <p:txBody>
          <a:bodyPr/>
          <a:lstStyle>
            <a:lvl1pPr marL="0" indent="0" algn="ctr">
              <a:buFont typeface="Monotype Sorts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6E08-C9C8-4CD3-B71D-9070A3273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959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723DE-4126-4146-BD48-893DB9254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3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371600"/>
            <a:ext cx="25908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371600"/>
            <a:ext cx="7569200" cy="4724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9313E-85E4-430A-A4AD-4593EEEE6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609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BFF3-7931-4FE6-9E15-4615BC4FF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557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FB9BB-33F6-44EF-8034-0CA94BA5F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0389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9084" y="3886200"/>
            <a:ext cx="5689600" cy="2057400"/>
          </a:xfrm>
        </p:spPr>
        <p:txBody>
          <a:bodyPr/>
          <a:lstStyle>
            <a:lvl1pPr marL="0" indent="0" algn="ctr">
              <a:buFont typeface="Monotype Sorts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6E08-C9C8-4CD3-B71D-9070A3273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914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BE62-5A79-4F44-91A2-3FB7AC6B5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1260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E3F7-4843-4FBF-B61B-FAB84DA06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934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58FB-46F7-4D1F-8B0E-10FD84CB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590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56AD-0FB3-4131-9DA3-6C8A2F30C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094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63E3D-2C61-48AE-9772-2B0574EE6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08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BE62-5A79-4F44-91A2-3FB7AC6B5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061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0ADF-25DA-4570-81CF-908EE547D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5325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9A55-60D8-4B48-BD37-E7D542261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6030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20D6-A043-48E3-BC69-91F007F46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0579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723DE-4126-4146-BD48-893DB9254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6078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371600"/>
            <a:ext cx="25908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371600"/>
            <a:ext cx="7569200" cy="4724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9313E-85E4-430A-A4AD-4593EEEE6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5521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BFF3-7931-4FE6-9E15-4615BC4FF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7480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FB9BB-33F6-44EF-8034-0CA94BA5F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7389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103632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49084" y="3886200"/>
            <a:ext cx="5689600" cy="2057400"/>
          </a:xfrm>
        </p:spPr>
        <p:txBody>
          <a:bodyPr/>
          <a:lstStyle>
            <a:lvl1pPr marL="0" indent="0" algn="ctr">
              <a:buFont typeface="Monotype Sorts" charset="2"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6E08-C9C8-4CD3-B71D-9070A32736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30394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1BE62-5A79-4F44-91A2-3FB7AC6B54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6454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E3F7-4843-4FBF-B61B-FAB84DA06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05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E3F7-4843-4FBF-B61B-FAB84DA06D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3025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58FB-46F7-4D1F-8B0E-10FD84CB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164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56AD-0FB3-4131-9DA3-6C8A2F30C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7583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63E3D-2C61-48AE-9772-2B0574EE6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628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0ADF-25DA-4570-81CF-908EE547D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42367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9A55-60D8-4B48-BD37-E7D542261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9836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20D6-A043-48E3-BC69-91F007F46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0879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723DE-4126-4146-BD48-893DB9254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201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1371600"/>
            <a:ext cx="2590800" cy="47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371600"/>
            <a:ext cx="7569200" cy="4724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9313E-85E4-430A-A4AD-4593EEEE68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489878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6BFF3-7931-4FE6-9E15-4615BC4FF0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46395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Online Image Placeholder 2"/>
          <p:cNvSpPr>
            <a:spLocks noGrp="1"/>
          </p:cNvSpPr>
          <p:nvPr>
            <p:ph type="clipArt"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FB9BB-33F6-44EF-8034-0CA94BA5F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6846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590800"/>
            <a:ext cx="5080000" cy="3505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58FB-46F7-4D1F-8B0E-10FD84CBB9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6186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307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7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307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07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l" rtl="0"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he-IL" sz="2400">
                <a:solidFill>
                  <a:srgbClr val="000000"/>
                </a:solidFill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he-IL" sz="2400">
                <a:solidFill>
                  <a:srgbClr val="000000"/>
                </a:solidFill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l" rtl="0" fontAlgn="base">
                <a:spcBef>
                  <a:spcPct val="0"/>
                </a:spcBef>
                <a:spcAft>
                  <a:spcPct val="0"/>
                </a:spcAft>
              </a:pPr>
              <a:endParaRPr lang="he-IL" sz="2400">
                <a:solidFill>
                  <a:srgbClr val="000000"/>
                </a:solidFill>
              </a:endParaRPr>
            </a:p>
          </p:txBody>
        </p:sp>
      </p:grpSp>
      <p:sp>
        <p:nvSpPr>
          <p:cNvPr id="307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he-IL" noProof="0" smtClean="0"/>
              <a:t>Click to edit Master title style</a:t>
            </a:r>
          </a:p>
        </p:txBody>
      </p:sp>
      <p:sp>
        <p:nvSpPr>
          <p:cNvPr id="307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he-IL" noProof="0" smtClean="0"/>
              <a:t>Click to edit Master subtitle style</a:t>
            </a:r>
          </a:p>
        </p:txBody>
      </p:sp>
      <p:sp>
        <p:nvSpPr>
          <p:cNvPr id="307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he-IL">
              <a:solidFill>
                <a:srgbClr val="1C1C1C"/>
              </a:solidFill>
            </a:endParaRPr>
          </a:p>
        </p:txBody>
      </p:sp>
      <p:sp>
        <p:nvSpPr>
          <p:cNvPr id="307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altLang="he-IL">
              <a:solidFill>
                <a:srgbClr val="1C1C1C"/>
              </a:solidFill>
            </a:endParaRPr>
          </a:p>
        </p:txBody>
      </p:sp>
      <p:sp>
        <p:nvSpPr>
          <p:cNvPr id="307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9112F9D-7D25-487E-BCB3-A225BAE193F0}" type="slidenum">
              <a:rPr lang="en-US" altLang="he-IL">
                <a:solidFill>
                  <a:srgbClr val="1C1C1C"/>
                </a:solidFill>
              </a:rPr>
              <a:pPr/>
              <a:t>‹#›</a:t>
            </a:fld>
            <a:endParaRPr lang="en-US" altLang="he-IL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4869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371C6-9A97-4F38-BCA5-C43F387A93C1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29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CA25A-3F9B-49A0-BDF2-298CE52C43A9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494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BD085D-259A-4AB9-9189-A08D6CF80809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7541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76D6B-FDE4-4E6A-B62E-CFDE16598110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4484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347F8-EE81-44D2-82F0-67A23BE8E0BC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5427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DABFC-B9DD-4D51-9ACC-E1D6FB3B67D3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8156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1EFC4-219C-4654-A36A-82C3F8152189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6861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2E6C9-1D21-43CA-BBFB-3E34FBBDE991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001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57D83-AD05-4BE4-AF81-8183D9594F2C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05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D56AD-0FB3-4131-9DA3-6C8A2F30C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08019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9338733" y="617539"/>
            <a:ext cx="2601384" cy="551497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1534584" y="617539"/>
            <a:ext cx="7600949" cy="551497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F890F6-29F4-463A-AD2C-68E70927BB19}" type="slidenum">
              <a:rPr lang="en-US" altLang="he-IL">
                <a:solidFill>
                  <a:srgbClr val="000000"/>
                </a:solidFill>
              </a:rPr>
              <a:pPr/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67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A63E3D-2C61-48AE-9772-2B0574EE67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234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0ADF-25DA-4570-81CF-908EE547D2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34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9A55-60D8-4B48-BD37-E7D5422619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50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20D6-A043-48E3-BC69-91F007F46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7920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3716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90800"/>
            <a:ext cx="10363200" cy="35052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363200" y="64008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CFF5647-BEF7-4AB5-B66B-502843E1D2C8}" type="slidenum">
              <a:rPr lang="en-US" altLang="en-US"/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88771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FF66"/>
        </a:buClr>
        <a:buSzPct val="75000"/>
        <a:buFont typeface="Monotype Sorts" charset="2"/>
        <a:buChar char="/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FF6666"/>
        </a:buClr>
        <a:buSzPct val="75000"/>
        <a:buFont typeface="Monotype Sorts" charset="2"/>
        <a:buChar char="/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66CCFF"/>
        </a:buClr>
        <a:buSzPct val="75000"/>
        <a:buFont typeface="Monotype Sorts" charset="2"/>
        <a:buChar char="/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80FF00"/>
        </a:buClr>
        <a:buSzPct val="75000"/>
        <a:buFont typeface="Monotype Sorts" charset="2"/>
        <a:buChar char="/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3716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90800"/>
            <a:ext cx="10363200" cy="35052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363200" y="64008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CFF5647-BEF7-4AB5-B66B-502843E1D2C8}" type="slidenum">
              <a:rPr lang="en-US" altLang="en-US"/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653727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FF66"/>
        </a:buClr>
        <a:buSzPct val="75000"/>
        <a:buFont typeface="Monotype Sorts" charset="2"/>
        <a:buChar char="/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FF6666"/>
        </a:buClr>
        <a:buSzPct val="75000"/>
        <a:buFont typeface="Monotype Sorts" charset="2"/>
        <a:buChar char="/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66CCFF"/>
        </a:buClr>
        <a:buSzPct val="75000"/>
        <a:buFont typeface="Monotype Sorts" charset="2"/>
        <a:buChar char="/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80FF00"/>
        </a:buClr>
        <a:buSzPct val="75000"/>
        <a:buFont typeface="Monotype Sorts" charset="2"/>
        <a:buChar char="/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371600"/>
            <a:ext cx="103632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590800"/>
            <a:ext cx="10363200" cy="35052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363200" y="64008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+mn-lt"/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FCFF5647-BEF7-4AB5-B66B-502843E1D2C8}" type="slidenum">
              <a:rPr lang="en-US" altLang="en-US"/>
              <a:pPr rtl="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48219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omic Sans MS" panose="030F0702030302020204" pitchFamily="66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FF66"/>
        </a:buClr>
        <a:buSzPct val="75000"/>
        <a:buFont typeface="Monotype Sorts" charset="2"/>
        <a:buChar char="/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FF6666"/>
        </a:buClr>
        <a:buSzPct val="75000"/>
        <a:buFont typeface="Monotype Sorts" charset="2"/>
        <a:buChar char="/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66CCFF"/>
        </a:buClr>
        <a:buSzPct val="75000"/>
        <a:buFont typeface="Monotype Sorts" charset="2"/>
        <a:buChar char="/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80FF00"/>
        </a:buClr>
        <a:buSzPct val="75000"/>
        <a:buFont typeface="Monotype Sorts" charset="2"/>
        <a:buChar char="/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FFCC66"/>
        </a:buClr>
        <a:buSzPct val="75000"/>
        <a:buFont typeface="Monotype Sorts" charset="2"/>
        <a:buChar char="/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0" fontAlgn="base">
              <a:spcBef>
                <a:spcPct val="0"/>
              </a:spcBef>
              <a:spcAft>
                <a:spcPct val="0"/>
              </a:spcAft>
            </a:pPr>
            <a:endParaRPr kumimoji="1" lang="he-IL" altLang="he-IL" sz="2400">
              <a:solidFill>
                <a:srgbClr val="000000"/>
              </a:solidFill>
            </a:endParaRPr>
          </a:p>
        </p:txBody>
      </p:sp>
      <p:sp>
        <p:nvSpPr>
          <p:cNvPr id="297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617538"/>
            <a:ext cx="103907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title style</a:t>
            </a:r>
          </a:p>
        </p:txBody>
      </p:sp>
      <p:sp>
        <p:nvSpPr>
          <p:cNvPr id="297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297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3246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endParaRPr lang="en-US" altLang="he-IL">
              <a:solidFill>
                <a:srgbClr val="000000"/>
              </a:solidFill>
            </a:endParaRP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</a:pPr>
            <a:fld id="{B24C3072-C07B-4766-807A-7F825A146602}" type="slidenum">
              <a:rPr lang="en-US" altLang="he-IL">
                <a:solidFill>
                  <a:srgbClr val="000000"/>
                </a:solidFill>
              </a:rPr>
              <a:pPr rtl="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67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bin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8.xml"/><Relationship Id="rId6" Type="http://schemas.openxmlformats.org/officeDocument/2006/relationships/slide" Target="slide5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/>
              <a:t>Parts of </a:t>
            </a:r>
            <a:r>
              <a:rPr lang="en-US" altLang="en-US" dirty="0" smtClean="0"/>
              <a:t>Speech</a:t>
            </a:r>
            <a:br>
              <a:rPr lang="en-US" altLang="en-US" dirty="0" smtClean="0"/>
            </a:br>
            <a:r>
              <a:rPr lang="ar-SA" altLang="en-US" dirty="0" smtClean="0"/>
              <a:t>أقسام الكلام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59493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ping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600"/>
              <a:t>What Does Part of Speech Mean?</a:t>
            </a:r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/>
              <a:t>Each part of speech explains not what the word is but how the word is used.</a:t>
            </a:r>
          </a:p>
        </p:txBody>
      </p:sp>
      <p:pic>
        <p:nvPicPr>
          <p:cNvPr id="5125" name="Picture 5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2057400"/>
            <a:ext cx="2992438" cy="3505200"/>
          </a:xfrm>
        </p:spPr>
      </p:pic>
    </p:spTree>
    <p:extLst>
      <p:ext uri="{BB962C8B-B14F-4D97-AF65-F5344CB8AC3E}">
        <p14:creationId xmlns:p14="http://schemas.microsoft.com/office/powerpoint/2010/main" val="385970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/>
              <a:t>The Eight Parts of Speech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en-US" sz="2000">
                <a:hlinkClick r:id="rId4" action="ppaction://hlinksldjump"/>
              </a:rPr>
              <a:t>Verb</a:t>
            </a:r>
            <a:endParaRPr lang="en-US" altLang="en-US" sz="2000"/>
          </a:p>
          <a:p>
            <a:pPr algn="ctr" eaLnBrk="1" hangingPunct="1">
              <a:defRPr/>
            </a:pPr>
            <a:r>
              <a:rPr lang="en-US" altLang="en-US" sz="2000">
                <a:hlinkClick r:id="rId5" action="ppaction://hlinksldjump"/>
              </a:rPr>
              <a:t>Noun</a:t>
            </a:r>
            <a:endParaRPr lang="en-US" altLang="en-US" sz="2000"/>
          </a:p>
          <a:p>
            <a:pPr algn="ctr" eaLnBrk="1" hangingPunct="1">
              <a:defRPr/>
            </a:pPr>
            <a:r>
              <a:rPr lang="en-US" altLang="en-US" sz="2000">
                <a:hlinkClick r:id="" action="ppaction://noaction"/>
              </a:rPr>
              <a:t>Pronoun</a:t>
            </a:r>
            <a:endParaRPr lang="en-US" altLang="en-US" sz="2000"/>
          </a:p>
          <a:p>
            <a:pPr algn="ctr" eaLnBrk="1" hangingPunct="1">
              <a:defRPr/>
            </a:pPr>
            <a:r>
              <a:rPr lang="en-US" altLang="en-US" sz="2000">
                <a:hlinkClick r:id="rId6" action="ppaction://hlinksldjump"/>
              </a:rPr>
              <a:t>Adjectives</a:t>
            </a:r>
            <a:endParaRPr lang="en-US" altLang="en-US" sz="2000"/>
          </a:p>
          <a:p>
            <a:pPr algn="ctr" eaLnBrk="1" hangingPunct="1">
              <a:defRPr/>
            </a:pPr>
            <a:r>
              <a:rPr lang="en-US" altLang="en-US" sz="2000">
                <a:hlinkClick r:id="rId6" action="ppaction://hlinksldjump"/>
              </a:rPr>
              <a:t>Adverbs</a:t>
            </a:r>
            <a:endParaRPr lang="en-US" altLang="en-US" sz="2000"/>
          </a:p>
          <a:p>
            <a:pPr algn="ctr" eaLnBrk="1" hangingPunct="1">
              <a:defRPr/>
            </a:pPr>
            <a:r>
              <a:rPr lang="en-US" altLang="en-US" sz="2000">
                <a:hlinkClick r:id="" action="ppaction://noaction"/>
              </a:rPr>
              <a:t>Prepositions</a:t>
            </a:r>
            <a:endParaRPr lang="en-US" altLang="en-US" sz="2000"/>
          </a:p>
          <a:p>
            <a:pPr algn="ctr" eaLnBrk="1" hangingPunct="1">
              <a:defRPr/>
            </a:pPr>
            <a:r>
              <a:rPr lang="en-US" altLang="en-US" sz="2100">
                <a:hlinkClick r:id="" action="ppaction://noaction"/>
              </a:rPr>
              <a:t>Conjunctions</a:t>
            </a:r>
            <a:endParaRPr lang="en-US" altLang="en-US" sz="2100"/>
          </a:p>
          <a:p>
            <a:pPr algn="ctr" eaLnBrk="1" hangingPunct="1">
              <a:defRPr/>
            </a:pPr>
            <a:r>
              <a:rPr lang="en-US" altLang="en-US" sz="2100">
                <a:hlinkClick r:id="" action="ppaction://noaction"/>
              </a:rPr>
              <a:t>interjection</a:t>
            </a:r>
            <a:endParaRPr lang="en-US" altLang="en-US" sz="2400"/>
          </a:p>
          <a:p>
            <a:pPr eaLnBrk="1" hangingPunct="1">
              <a:defRPr/>
            </a:pPr>
            <a:endParaRPr lang="en-US" altLang="en-US" sz="2400"/>
          </a:p>
        </p:txBody>
      </p:sp>
      <p:pic>
        <p:nvPicPr>
          <p:cNvPr id="1031" name="Picture 7" descr="228927956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5200" y="3048000"/>
            <a:ext cx="1447800" cy="1157288"/>
          </a:xfrm>
        </p:spPr>
      </p:pic>
      <p:sp>
        <p:nvSpPr>
          <p:cNvPr id="7173" name="Rectangle 8"/>
          <p:cNvSpPr>
            <a:spLocks noChangeArrowheads="1"/>
          </p:cNvSpPr>
          <p:nvPr/>
        </p:nvSpPr>
        <p:spPr bwMode="auto">
          <a:xfrm>
            <a:off x="9220200" y="46482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200">
                <a:solidFill>
                  <a:srgbClr val="FFFFFF"/>
                </a:solidFill>
              </a:rPr>
              <a:t>Home Page</a:t>
            </a:r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281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bbl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74964" y="744539"/>
            <a:ext cx="7793037" cy="1006475"/>
          </a:xfrm>
        </p:spPr>
        <p:txBody>
          <a:bodyPr/>
          <a:lstStyle/>
          <a:p>
            <a:pPr algn="ctr"/>
            <a:r>
              <a:rPr lang="en-US" altLang="he-IL" sz="6000" b="1"/>
              <a:t>NOUN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667000" y="1905000"/>
            <a:ext cx="8001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he-IL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- A word that names a person, a place, a thing, or an idea. Ms. </a:t>
            </a:r>
            <a:r>
              <a:rPr lang="en-US" altLang="he-IL" sz="2400" b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Arruda</a:t>
            </a:r>
            <a:r>
              <a:rPr lang="en-US" altLang="he-IL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is going to Vegas this weekend.</a:t>
            </a:r>
            <a:endParaRPr lang="en-US" altLang="he-IL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he-IL" sz="24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90800" y="3546475"/>
            <a:ext cx="8077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r>
              <a:rPr lang="en-US" altLang="he-IL" sz="2800" b="1" i="1" dirty="0">
                <a:solidFill>
                  <a:srgbClr val="000000"/>
                </a:solidFill>
                <a:cs typeface="Arial" panose="020B0604020202020204" pitchFamily="34" charset="0"/>
              </a:rPr>
              <a:t>Proper nouns</a:t>
            </a:r>
            <a:r>
              <a:rPr lang="en-US" altLang="he-IL" sz="2800" b="1" dirty="0">
                <a:solidFill>
                  <a:srgbClr val="000000"/>
                </a:solidFill>
                <a:cs typeface="Arial" panose="020B0604020202020204" pitchFamily="34" charset="0"/>
              </a:rPr>
              <a:t> name a particular person, place, thing or idea and begin with a capital letter.</a:t>
            </a:r>
            <a:r>
              <a:rPr lang="en-US" altLang="he-IL" sz="2800" dirty="0">
                <a:solidFill>
                  <a:srgbClr val="000000"/>
                </a:solidFill>
              </a:rPr>
              <a:t> (United States, June, and Lowes)</a:t>
            </a:r>
          </a:p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en-US" altLang="he-IL" sz="2800" dirty="0">
              <a:solidFill>
                <a:srgbClr val="000000"/>
              </a:solidFill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667000" y="2943745"/>
            <a:ext cx="7467600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r>
              <a:rPr lang="en-US" altLang="he-IL" b="1" i="1" dirty="0">
                <a:solidFill>
                  <a:srgbClr val="000000"/>
                </a:solidFill>
                <a:cs typeface="Times New Roman" panose="02020603050405020304" pitchFamily="18" charset="0"/>
              </a:rPr>
              <a:t>Common nouns</a:t>
            </a:r>
            <a:r>
              <a:rPr lang="en-US" altLang="he-IL" b="1" dirty="0">
                <a:solidFill>
                  <a:srgbClr val="000000"/>
                </a:solidFill>
                <a:cs typeface="Times New Roman" panose="02020603050405020304" pitchFamily="18" charset="0"/>
              </a:rPr>
              <a:t> do not name a particular person, place or thing and do not need capitalization</a:t>
            </a:r>
            <a:r>
              <a:rPr lang="en-US" altLang="he-IL" b="1" dirty="0">
                <a:solidFill>
                  <a:srgbClr val="000000"/>
                </a:solidFill>
                <a:latin typeface="Arial Unicode MS" panose="020B0604020202020204" pitchFamily="34" charset="-128"/>
                <a:cs typeface="Times New Roman" panose="02020603050405020304" pitchFamily="18" charset="0"/>
              </a:rPr>
              <a:t>.</a:t>
            </a:r>
            <a:r>
              <a:rPr lang="en-US" altLang="he-IL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he-IL" dirty="0">
                <a:solidFill>
                  <a:srgbClr val="000000"/>
                </a:solidFill>
              </a:rPr>
              <a:t>(country, month, and school)</a:t>
            </a:r>
          </a:p>
          <a:p>
            <a:pPr algn="l" rtl="0" fontAlgn="base">
              <a:spcBef>
                <a:spcPct val="50000"/>
              </a:spcBef>
              <a:spcAft>
                <a:spcPct val="0"/>
              </a:spcAft>
            </a:pPr>
            <a:endParaRPr lang="en-US" altLang="he-IL" b="1" i="1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6" name="Picture 8" descr="c:\Program Files\Common Files\Microsoft Shared\Clipart\cagcat50\pe03254_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200" y="5346700"/>
            <a:ext cx="1676400" cy="151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Program Files\Microsoft Office\Clipart\standard\stddir1\bd06979_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1" y="0"/>
            <a:ext cx="17430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Program Files\Microsoft Office\Clipart\smbusbas\bs00057_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228600"/>
            <a:ext cx="147955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530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  <p:bldP spid="2052" grpId="0" autoUpdateAnimBg="0"/>
      <p:bldP spid="205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Exercise: underline the noun in the sentence. </a:t>
            </a:r>
            <a:endParaRPr lang="he-IL" sz="1800" dirty="0"/>
          </a:p>
        </p:txBody>
      </p:sp>
      <p:sp>
        <p:nvSpPr>
          <p:cNvPr id="3" name="מלבן 2"/>
          <p:cNvSpPr/>
          <p:nvPr/>
        </p:nvSpPr>
        <p:spPr>
          <a:xfrm>
            <a:off x="605741" y="2279134"/>
            <a:ext cx="31912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1.The weather was very cold.</a:t>
            </a:r>
            <a:endParaRPr lang="he-IL" dirty="0"/>
          </a:p>
        </p:txBody>
      </p:sp>
      <p:sp>
        <p:nvSpPr>
          <p:cNvPr id="4" name="מלבן 3"/>
          <p:cNvSpPr/>
          <p:nvPr/>
        </p:nvSpPr>
        <p:spPr>
          <a:xfrm>
            <a:off x="476923" y="2785030"/>
            <a:ext cx="5851731" cy="28623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2.My friend said, "Oh! What a cold weather!“              </a:t>
            </a:r>
          </a:p>
          <a:p>
            <a:pPr algn="l" rtl="0"/>
            <a:r>
              <a:rPr lang="en-US" dirty="0" smtClean="0"/>
              <a:t>3. The boy goes to school every day. </a:t>
            </a:r>
          </a:p>
          <a:p>
            <a:pPr algn="l" rtl="0"/>
            <a:r>
              <a:rPr lang="en-US" dirty="0" smtClean="0"/>
              <a:t>4. The man works in the company. </a:t>
            </a:r>
          </a:p>
          <a:p>
            <a:pPr algn="l" rtl="0"/>
            <a:r>
              <a:rPr lang="en-US" dirty="0" smtClean="0"/>
              <a:t>5. My grandma is eighty years old. </a:t>
            </a:r>
          </a:p>
          <a:p>
            <a:pPr algn="l" rtl="0"/>
            <a:r>
              <a:rPr lang="en-US" dirty="0" smtClean="0"/>
              <a:t>6. We travel to Turkey every year. </a:t>
            </a:r>
          </a:p>
          <a:p>
            <a:pPr algn="l" rtl="0"/>
            <a:r>
              <a:rPr lang="en-US" dirty="0" smtClean="0"/>
              <a:t>7. I do my homework at 3:00 </a:t>
            </a:r>
            <a:r>
              <a:rPr lang="en-US" dirty="0" err="1" smtClean="0"/>
              <a:t>oclock</a:t>
            </a:r>
            <a:r>
              <a:rPr lang="en-US" dirty="0" smtClean="0"/>
              <a:t>. </a:t>
            </a:r>
          </a:p>
          <a:p>
            <a:pPr algn="l" rtl="0"/>
            <a:r>
              <a:rPr lang="en-US" dirty="0" smtClean="0"/>
              <a:t>8.The pupils goes to school 5 days a week.</a:t>
            </a:r>
          </a:p>
          <a:p>
            <a:pPr algn="l" rtl="0"/>
            <a:r>
              <a:rPr lang="en-US" dirty="0" smtClean="0"/>
              <a:t>9. The leaves are falling in Autumn.</a:t>
            </a:r>
          </a:p>
          <a:p>
            <a:pPr algn="l" rtl="0"/>
            <a:r>
              <a:rPr lang="en-US" dirty="0" smtClean="0"/>
              <a:t>10. 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Ahmed writes </a:t>
            </a:r>
            <a:r>
              <a:rPr lang="en-US" b="1" dirty="0">
                <a:solidFill>
                  <a:srgbClr val="000000"/>
                </a:solidFill>
                <a:latin typeface="Helvetica Neue"/>
              </a:rPr>
              <a:t>quickly</a:t>
            </a:r>
            <a:r>
              <a:rPr lang="en-US" dirty="0">
                <a:solidFill>
                  <a:srgbClr val="000000"/>
                </a:solidFill>
                <a:latin typeface="Helvetica Neue"/>
              </a:rPr>
              <a:t>.</a:t>
            </a:r>
            <a:endParaRPr lang="en-US" dirty="0" smtClean="0"/>
          </a:p>
          <a:p>
            <a:pPr algn="l" rtl="0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86870627"/>
      </p:ext>
    </p:extLst>
  </p:cSld>
  <p:clrMapOvr>
    <a:masterClrMapping/>
  </p:clrMapOvr>
</p:sld>
</file>

<file path=ppt/theme/theme1.xml><?xml version="1.0" encoding="utf-8"?>
<a:theme xmlns:a="http://schemas.openxmlformats.org/drawingml/2006/main" name="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Chalkboard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Chalkboard 1">
        <a:dk1>
          <a:srgbClr val="808080"/>
        </a:dk1>
        <a:lt1>
          <a:srgbClr val="FFFFFF"/>
        </a:lt1>
        <a:dk2>
          <a:srgbClr val="5C8564"/>
        </a:dk2>
        <a:lt2>
          <a:srgbClr val="FFFFFF"/>
        </a:lt2>
        <a:accent1>
          <a:srgbClr val="86A1BF"/>
        </a:accent1>
        <a:accent2>
          <a:srgbClr val="FF6666"/>
        </a:accent2>
        <a:accent3>
          <a:srgbClr val="B5C2B8"/>
        </a:accent3>
        <a:accent4>
          <a:srgbClr val="DADADA"/>
        </a:accent4>
        <a:accent5>
          <a:srgbClr val="C3CDDC"/>
        </a:accent5>
        <a:accent6>
          <a:srgbClr val="E75C5C"/>
        </a:accent6>
        <a:hlink>
          <a:srgbClr val="80FF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Chalkboard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Chalkboard 1">
        <a:dk1>
          <a:srgbClr val="808080"/>
        </a:dk1>
        <a:lt1>
          <a:srgbClr val="FFFFFF"/>
        </a:lt1>
        <a:dk2>
          <a:srgbClr val="5C8564"/>
        </a:dk2>
        <a:lt2>
          <a:srgbClr val="FFFFFF"/>
        </a:lt2>
        <a:accent1>
          <a:srgbClr val="86A1BF"/>
        </a:accent1>
        <a:accent2>
          <a:srgbClr val="FF6666"/>
        </a:accent2>
        <a:accent3>
          <a:srgbClr val="B5C2B8"/>
        </a:accent3>
        <a:accent4>
          <a:srgbClr val="DADADA"/>
        </a:accent4>
        <a:accent5>
          <a:srgbClr val="C3CDDC"/>
        </a:accent5>
        <a:accent6>
          <a:srgbClr val="E75C5C"/>
        </a:accent6>
        <a:hlink>
          <a:srgbClr val="80FF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halkboard">
  <a:themeElements>
    <a:clrScheme name="Chalkboard 1">
      <a:dk1>
        <a:srgbClr val="808080"/>
      </a:dk1>
      <a:lt1>
        <a:srgbClr val="FFFFFF"/>
      </a:lt1>
      <a:dk2>
        <a:srgbClr val="5C8564"/>
      </a:dk2>
      <a:lt2>
        <a:srgbClr val="FFFFFF"/>
      </a:lt2>
      <a:accent1>
        <a:srgbClr val="86A1BF"/>
      </a:accent1>
      <a:accent2>
        <a:srgbClr val="FF6666"/>
      </a:accent2>
      <a:accent3>
        <a:srgbClr val="B5C2B8"/>
      </a:accent3>
      <a:accent4>
        <a:srgbClr val="DADADA"/>
      </a:accent4>
      <a:accent5>
        <a:srgbClr val="C3CDDC"/>
      </a:accent5>
      <a:accent6>
        <a:srgbClr val="E75C5C"/>
      </a:accent6>
      <a:hlink>
        <a:srgbClr val="80FF00"/>
      </a:hlink>
      <a:folHlink>
        <a:srgbClr val="FFFF66"/>
      </a:folHlink>
    </a:clrScheme>
    <a:fontScheme name="Chalkboard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Chalkboard 1">
        <a:dk1>
          <a:srgbClr val="808080"/>
        </a:dk1>
        <a:lt1>
          <a:srgbClr val="FFFFFF"/>
        </a:lt1>
        <a:dk2>
          <a:srgbClr val="5C8564"/>
        </a:dk2>
        <a:lt2>
          <a:srgbClr val="FFFFFF"/>
        </a:lt2>
        <a:accent1>
          <a:srgbClr val="86A1BF"/>
        </a:accent1>
        <a:accent2>
          <a:srgbClr val="FF6666"/>
        </a:accent2>
        <a:accent3>
          <a:srgbClr val="B5C2B8"/>
        </a:accent3>
        <a:accent4>
          <a:srgbClr val="DADADA"/>
        </a:accent4>
        <a:accent5>
          <a:srgbClr val="C3CDDC"/>
        </a:accent5>
        <a:accent6>
          <a:srgbClr val="E75C5C"/>
        </a:accent6>
        <a:hlink>
          <a:srgbClr val="80FF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225</Words>
  <Application>Microsoft Office PowerPoint</Application>
  <PresentationFormat>מסך רחב</PresentationFormat>
  <Paragraphs>31</Paragraphs>
  <Slides>5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4</vt:i4>
      </vt:variant>
      <vt:variant>
        <vt:lpstr>כותרות שקופיות</vt:lpstr>
      </vt:variant>
      <vt:variant>
        <vt:i4>5</vt:i4>
      </vt:variant>
    </vt:vector>
  </HeadingPairs>
  <TitlesOfParts>
    <vt:vector size="19" baseType="lpstr">
      <vt:lpstr>Arial Unicode MS</vt:lpstr>
      <vt:lpstr>ＭＳ Ｐゴシック</vt:lpstr>
      <vt:lpstr>Arial</vt:lpstr>
      <vt:lpstr>Calibri</vt:lpstr>
      <vt:lpstr>Comic Sans MS</vt:lpstr>
      <vt:lpstr>Helvetica Neue</vt:lpstr>
      <vt:lpstr>Monotype Sorts</vt:lpstr>
      <vt:lpstr>Tahoma</vt:lpstr>
      <vt:lpstr>Times New Roman</vt:lpstr>
      <vt:lpstr>Wingdings</vt:lpstr>
      <vt:lpstr>Chalkboard</vt:lpstr>
      <vt:lpstr>1_Chalkboard</vt:lpstr>
      <vt:lpstr>2_Chalkboard</vt:lpstr>
      <vt:lpstr>Blends</vt:lpstr>
      <vt:lpstr>Parts of Speech أقسام الكلام</vt:lpstr>
      <vt:lpstr>What Does Part of Speech Mean?</vt:lpstr>
      <vt:lpstr>The Eight Parts of Speech</vt:lpstr>
      <vt:lpstr>NOUN</vt:lpstr>
      <vt:lpstr>Exercise: underline the noun in the sentence.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Speech أقسام الكلام</dc:title>
  <dc:creator>HP</dc:creator>
  <cp:lastModifiedBy>HP</cp:lastModifiedBy>
  <cp:revision>2</cp:revision>
  <dcterms:created xsi:type="dcterms:W3CDTF">2020-09-28T10:54:33Z</dcterms:created>
  <dcterms:modified xsi:type="dcterms:W3CDTF">2020-09-28T11:02:19Z</dcterms:modified>
</cp:coreProperties>
</file>