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11.10.2020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451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11.10.2020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75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11.10.2020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31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11.10.2020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80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11.10.2020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0453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11.10.2020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73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11.10.2020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310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11.10.2020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92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11.10.2020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97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11.10.2020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3700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11.10.2020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85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45C5D-8319-4A1A-A0F3-56EC9FB750B3}" type="datetimeFigureOut">
              <a:rPr lang="de-DE" smtClean="0"/>
              <a:t>11.10.2020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72F4-2682-4845-A749-41891BABAE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889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307767"/>
          </a:xfrm>
          <a:solidFill>
            <a:schemeClr val="bg1"/>
          </a:solidFill>
        </p:spPr>
        <p:txBody>
          <a:bodyPr/>
          <a:lstStyle/>
          <a:p>
            <a:r>
              <a:rPr lang="de-DE" dirty="0"/>
              <a:t>Plural nouns</a:t>
            </a:r>
            <a:br>
              <a:rPr lang="de-DE" dirty="0"/>
            </a:br>
            <a:r>
              <a:rPr lang="ar-DZ" dirty="0"/>
              <a:t>صيغه الجمع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374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most often:</a:t>
            </a:r>
            <a:r>
              <a:rPr lang="ar-DZ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اغلب الاحيان نضيف </a:t>
            </a:r>
            <a:br>
              <a:rPr lang="ar-DZ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ar-DZ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على الكلمه</a:t>
            </a:r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 </a:t>
            </a:r>
            <a:b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word + -s</a:t>
            </a:r>
            <a:br>
              <a:rPr lang="de-DE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AC3EFAA5-4B1D-4E71-84A5-FBA3DFB5D1F5}"/>
              </a:ext>
            </a:extLst>
          </p:cNvPr>
          <p:cNvSpPr/>
          <p:nvPr/>
        </p:nvSpPr>
        <p:spPr>
          <a:xfrm>
            <a:off x="2170044" y="3631095"/>
            <a:ext cx="1815548" cy="2438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/>
              <a:t>book</a:t>
            </a:r>
          </a:p>
          <a:p>
            <a:pPr algn="ctr"/>
            <a:r>
              <a:rPr lang="de-DE" sz="2400"/>
              <a:t>dog</a:t>
            </a:r>
          </a:p>
          <a:p>
            <a:pPr algn="ctr"/>
            <a:r>
              <a:rPr lang="de-DE" sz="2400"/>
              <a:t>cat</a:t>
            </a:r>
          </a:p>
          <a:p>
            <a:pPr algn="ctr"/>
            <a:r>
              <a:rPr lang="de-DE" sz="2400"/>
              <a:t>king</a:t>
            </a:r>
          </a:p>
          <a:p>
            <a:pPr algn="ctr"/>
            <a:r>
              <a:rPr lang="de-DE" sz="2400"/>
              <a:t>pencil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C7BF4821-FDFE-44A2-BC7B-56EF8D6889B8}"/>
              </a:ext>
            </a:extLst>
          </p:cNvPr>
          <p:cNvSpPr/>
          <p:nvPr/>
        </p:nvSpPr>
        <p:spPr>
          <a:xfrm>
            <a:off x="7573618" y="3750365"/>
            <a:ext cx="1815548" cy="2438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book</a:t>
            </a:r>
            <a:r>
              <a:rPr lang="de-DE" sz="2400">
                <a:solidFill>
                  <a:srgbClr val="C00000"/>
                </a:solidFill>
              </a:rPr>
              <a:t>s</a:t>
            </a:r>
            <a:endParaRPr lang="de-DE" sz="2400">
              <a:solidFill>
                <a:schemeClr val="tx1"/>
              </a:solidFill>
            </a:endParaRPr>
          </a:p>
          <a:p>
            <a:pPr algn="ctr"/>
            <a:r>
              <a:rPr lang="de-DE" sz="2400">
                <a:solidFill>
                  <a:schemeClr val="tx1"/>
                </a:solidFill>
              </a:rPr>
              <a:t>dog</a:t>
            </a:r>
            <a:r>
              <a:rPr lang="de-DE" sz="2400">
                <a:solidFill>
                  <a:srgbClr val="C00000"/>
                </a:solidFill>
              </a:rPr>
              <a:t>s</a:t>
            </a:r>
            <a:endParaRPr lang="de-DE" sz="2400">
              <a:solidFill>
                <a:schemeClr val="tx1"/>
              </a:solidFill>
            </a:endParaRPr>
          </a:p>
          <a:p>
            <a:pPr algn="ctr"/>
            <a:r>
              <a:rPr lang="de-DE" sz="2400">
                <a:solidFill>
                  <a:schemeClr val="tx1"/>
                </a:solidFill>
              </a:rPr>
              <a:t>cat</a:t>
            </a:r>
            <a:r>
              <a:rPr lang="de-DE" sz="2400">
                <a:solidFill>
                  <a:srgbClr val="C00000"/>
                </a:solidFill>
              </a:rPr>
              <a:t>s</a:t>
            </a:r>
            <a:endParaRPr lang="de-DE" sz="2400">
              <a:solidFill>
                <a:schemeClr val="tx1"/>
              </a:solidFill>
            </a:endParaRPr>
          </a:p>
          <a:p>
            <a:pPr algn="ctr"/>
            <a:r>
              <a:rPr lang="de-DE" sz="2400">
                <a:solidFill>
                  <a:schemeClr val="tx1"/>
                </a:solidFill>
              </a:rPr>
              <a:t>king</a:t>
            </a:r>
            <a:r>
              <a:rPr lang="de-DE" sz="2400">
                <a:solidFill>
                  <a:srgbClr val="C00000"/>
                </a:solidFill>
              </a:rPr>
              <a:t>s</a:t>
            </a:r>
            <a:endParaRPr lang="de-DE" sz="2400">
              <a:solidFill>
                <a:schemeClr val="tx1"/>
              </a:solidFill>
            </a:endParaRPr>
          </a:p>
          <a:p>
            <a:pPr algn="ctr"/>
            <a:r>
              <a:rPr lang="de-DE" sz="2400">
                <a:solidFill>
                  <a:schemeClr val="tx1"/>
                </a:solidFill>
              </a:rPr>
              <a:t>pencil</a:t>
            </a:r>
            <a:r>
              <a:rPr lang="de-DE" sz="2400">
                <a:solidFill>
                  <a:srgbClr val="C00000"/>
                </a:solidFill>
              </a:rPr>
              <a:t>s</a:t>
            </a:r>
            <a:endParaRPr lang="de-DE" sz="2400">
              <a:solidFill>
                <a:schemeClr val="tx1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9A01F83-8B39-4EFF-A8B2-9205D79DF314}"/>
              </a:ext>
            </a:extLst>
          </p:cNvPr>
          <p:cNvSpPr txBox="1"/>
          <p:nvPr/>
        </p:nvSpPr>
        <p:spPr>
          <a:xfrm>
            <a:off x="4353341" y="4296297"/>
            <a:ext cx="34853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600"/>
              <a:t>+</a:t>
            </a:r>
            <a:r>
              <a:rPr lang="de-DE" sz="6600">
                <a:solidFill>
                  <a:srgbClr val="FF0000"/>
                </a:solidFill>
              </a:rPr>
              <a:t> </a:t>
            </a:r>
            <a:r>
              <a:rPr lang="de-DE" sz="6600" b="1">
                <a:solidFill>
                  <a:srgbClr val="FF0000"/>
                </a:solidFill>
              </a:rPr>
              <a:t>-s   </a:t>
            </a:r>
            <a:r>
              <a:rPr lang="de-DE" sz="6600">
                <a:sym typeface="Wingdings" panose="05000000000000000000" pitchFamily="2" charset="2"/>
              </a:rPr>
              <a:t></a:t>
            </a:r>
            <a:endParaRPr lang="de-DE" sz="6600"/>
          </a:p>
        </p:txBody>
      </p:sp>
    </p:spTree>
    <p:extLst>
      <p:ext uri="{BB962C8B-B14F-4D97-AF65-F5344CB8AC3E}">
        <p14:creationId xmlns:p14="http://schemas.microsoft.com/office/powerpoint/2010/main" val="299317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1"/>
            <a:r>
              <a:rPr lang="ar-DZ" sz="53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اذا انتهت الكلمه بالحروف التاليه نضيف</a:t>
            </a:r>
            <a:r>
              <a:rPr lang="en-US" sz="53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</a:t>
            </a:r>
            <a:r>
              <a:rPr lang="ar-DZ" sz="53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53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 </a:t>
            </a:r>
            <a:r>
              <a:rPr lang="ar-DZ" sz="53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على الكلمه </a:t>
            </a:r>
            <a:br>
              <a:rPr lang="ar-DZ" sz="53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 sz="53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words ending with s-sound (–s, -sh, -ch, </a:t>
            </a:r>
            <a:r>
              <a:rPr lang="en-US" sz="53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x)</a:t>
            </a:r>
            <a:br>
              <a:rPr lang="de-DE" sz="53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word + -es</a:t>
            </a:r>
            <a:b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AC3EFAA5-4B1D-4E71-84A5-FBA3DFB5D1F5}"/>
              </a:ext>
            </a:extLst>
          </p:cNvPr>
          <p:cNvSpPr/>
          <p:nvPr/>
        </p:nvSpPr>
        <p:spPr>
          <a:xfrm>
            <a:off x="2170044" y="3631095"/>
            <a:ext cx="1815548" cy="2438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/>
              <a:t>bus</a:t>
            </a:r>
          </a:p>
          <a:p>
            <a:pPr algn="ctr"/>
            <a:r>
              <a:rPr lang="de-DE" sz="2400"/>
              <a:t>box</a:t>
            </a:r>
          </a:p>
          <a:p>
            <a:pPr algn="ctr"/>
            <a:r>
              <a:rPr lang="de-DE" sz="2400"/>
              <a:t>class</a:t>
            </a:r>
          </a:p>
          <a:p>
            <a:pPr algn="ctr"/>
            <a:r>
              <a:rPr lang="de-DE" sz="2400"/>
              <a:t>match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C7BF4821-FDFE-44A2-BC7B-56EF8D6889B8}"/>
              </a:ext>
            </a:extLst>
          </p:cNvPr>
          <p:cNvSpPr/>
          <p:nvPr/>
        </p:nvSpPr>
        <p:spPr>
          <a:xfrm>
            <a:off x="7573618" y="3750365"/>
            <a:ext cx="1815548" cy="2438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bus</a:t>
            </a:r>
            <a:r>
              <a:rPr lang="de-DE" sz="2400">
                <a:solidFill>
                  <a:srgbClr val="C00000"/>
                </a:solidFill>
              </a:rPr>
              <a:t>es</a:t>
            </a:r>
            <a:endParaRPr lang="de-DE" sz="2400">
              <a:solidFill>
                <a:schemeClr val="tx1"/>
              </a:solidFill>
            </a:endParaRPr>
          </a:p>
          <a:p>
            <a:pPr algn="ctr"/>
            <a:r>
              <a:rPr lang="de-DE" sz="2400">
                <a:solidFill>
                  <a:schemeClr val="tx1"/>
                </a:solidFill>
              </a:rPr>
              <a:t>box</a:t>
            </a:r>
            <a:r>
              <a:rPr lang="de-DE" sz="2400">
                <a:solidFill>
                  <a:srgbClr val="C00000"/>
                </a:solidFill>
              </a:rPr>
              <a:t>es</a:t>
            </a:r>
            <a:endParaRPr lang="de-DE" sz="2400">
              <a:solidFill>
                <a:schemeClr val="tx1"/>
              </a:solidFill>
            </a:endParaRPr>
          </a:p>
          <a:p>
            <a:pPr algn="ctr"/>
            <a:r>
              <a:rPr lang="de-DE" sz="2400">
                <a:solidFill>
                  <a:schemeClr val="tx1"/>
                </a:solidFill>
              </a:rPr>
              <a:t>class</a:t>
            </a:r>
            <a:r>
              <a:rPr lang="de-DE" sz="2400">
                <a:solidFill>
                  <a:srgbClr val="C00000"/>
                </a:solidFill>
              </a:rPr>
              <a:t>es</a:t>
            </a:r>
            <a:endParaRPr lang="de-DE" sz="2400">
              <a:solidFill>
                <a:schemeClr val="tx1"/>
              </a:solidFill>
            </a:endParaRPr>
          </a:p>
          <a:p>
            <a:pPr algn="ctr"/>
            <a:r>
              <a:rPr lang="de-DE" sz="2400">
                <a:solidFill>
                  <a:schemeClr val="tx1"/>
                </a:solidFill>
              </a:rPr>
              <a:t>match</a:t>
            </a:r>
            <a:r>
              <a:rPr lang="de-DE" sz="2400">
                <a:solidFill>
                  <a:srgbClr val="C00000"/>
                </a:solidFill>
              </a:rPr>
              <a:t>es</a:t>
            </a:r>
            <a:endParaRPr lang="de-DE" sz="2400">
              <a:solidFill>
                <a:schemeClr val="tx1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9A01F83-8B39-4EFF-A8B2-9205D79DF314}"/>
              </a:ext>
            </a:extLst>
          </p:cNvPr>
          <p:cNvSpPr txBox="1"/>
          <p:nvPr/>
        </p:nvSpPr>
        <p:spPr>
          <a:xfrm>
            <a:off x="4353341" y="4296297"/>
            <a:ext cx="34853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600"/>
              <a:t>+</a:t>
            </a:r>
            <a:r>
              <a:rPr lang="de-DE" sz="6600">
                <a:solidFill>
                  <a:srgbClr val="FF0000"/>
                </a:solidFill>
              </a:rPr>
              <a:t> </a:t>
            </a:r>
            <a:r>
              <a:rPr lang="de-DE" sz="6600" b="1">
                <a:solidFill>
                  <a:srgbClr val="FF0000"/>
                </a:solidFill>
              </a:rPr>
              <a:t>-es   </a:t>
            </a:r>
            <a:r>
              <a:rPr lang="de-DE" sz="6600">
                <a:sym typeface="Wingdings" panose="05000000000000000000" pitchFamily="2" charset="2"/>
              </a:rPr>
              <a:t></a:t>
            </a:r>
            <a:endParaRPr lang="de-DE" sz="6600"/>
          </a:p>
        </p:txBody>
      </p:sp>
    </p:spTree>
    <p:extLst>
      <p:ext uri="{BB962C8B-B14F-4D97-AF65-F5344CB8AC3E}">
        <p14:creationId xmlns:p14="http://schemas.microsoft.com/office/powerpoint/2010/main" val="131414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1"/>
            <a:br>
              <a:rPr lang="de-DE" sz="5400" dirty="0">
                <a:ln w="0"/>
                <a:solidFill>
                  <a:schemeClr val="accent1"/>
                </a:solidFill>
              </a:rPr>
            </a:br>
            <a:r>
              <a:rPr lang="ar-DZ" sz="4900" dirty="0">
                <a:ln w="0"/>
                <a:solidFill>
                  <a:schemeClr val="accent1"/>
                </a:solidFill>
              </a:rPr>
              <a:t>اذا انتهت الكلمه بحرف </a:t>
            </a:r>
            <a:r>
              <a:rPr lang="en-US" sz="4900" dirty="0">
                <a:ln w="0"/>
                <a:solidFill>
                  <a:srgbClr val="FF0000"/>
                </a:solidFill>
              </a:rPr>
              <a:t>y</a:t>
            </a:r>
            <a:r>
              <a:rPr lang="en-US" sz="4900" dirty="0">
                <a:ln w="0"/>
                <a:solidFill>
                  <a:schemeClr val="accent1"/>
                </a:solidFill>
              </a:rPr>
              <a:t> </a:t>
            </a:r>
            <a:r>
              <a:rPr lang="ar-DZ" sz="4900" dirty="0">
                <a:ln w="0"/>
                <a:solidFill>
                  <a:schemeClr val="accent1"/>
                </a:solidFill>
              </a:rPr>
              <a:t> يسبقه حرف ساكن, نحذف حرف ال </a:t>
            </a:r>
            <a:r>
              <a:rPr lang="en-US" sz="4900" dirty="0">
                <a:ln w="0"/>
                <a:solidFill>
                  <a:srgbClr val="FF0000"/>
                </a:solidFill>
              </a:rPr>
              <a:t>y</a:t>
            </a:r>
            <a:r>
              <a:rPr lang="en-US" sz="4900" dirty="0">
                <a:ln w="0"/>
                <a:solidFill>
                  <a:schemeClr val="accent1"/>
                </a:solidFill>
              </a:rPr>
              <a:t> </a:t>
            </a:r>
            <a:r>
              <a:rPr lang="ar-DZ" sz="4900" dirty="0">
                <a:ln w="0"/>
                <a:solidFill>
                  <a:schemeClr val="accent1"/>
                </a:solidFill>
              </a:rPr>
              <a:t>ونضيف  </a:t>
            </a:r>
            <a:r>
              <a:rPr lang="en-US" sz="4900" dirty="0" err="1">
                <a:ln w="0"/>
                <a:solidFill>
                  <a:srgbClr val="FF0000"/>
                </a:solidFill>
              </a:rPr>
              <a:t>ies</a:t>
            </a:r>
            <a:r>
              <a:rPr lang="en-US" sz="4900" dirty="0">
                <a:ln w="0"/>
                <a:solidFill>
                  <a:srgbClr val="FF0000"/>
                </a:solidFill>
              </a:rPr>
              <a:t> </a:t>
            </a:r>
            <a:br>
              <a:rPr lang="de-DE" sz="4900" dirty="0">
                <a:ln w="0"/>
                <a:solidFill>
                  <a:schemeClr val="accent1"/>
                </a:solidFill>
              </a:rPr>
            </a:br>
            <a:r>
              <a:rPr lang="de-DE" sz="5400" dirty="0">
                <a:ln w="0"/>
                <a:solidFill>
                  <a:schemeClr val="accent1"/>
                </a:solidFill>
              </a:rPr>
              <a:t>words</a:t>
            </a:r>
            <a:r>
              <a:rPr lang="de-DE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ending with consonant + y :</a:t>
            </a:r>
            <a:br>
              <a:rPr lang="de-DE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 strike="sngStrike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</a:t>
            </a:r>
            <a:r>
              <a:rPr lang="de-DE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+ -ies</a:t>
            </a:r>
            <a:b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AC3EFAA5-4B1D-4E71-84A5-FBA3DFB5D1F5}"/>
              </a:ext>
            </a:extLst>
          </p:cNvPr>
          <p:cNvSpPr/>
          <p:nvPr/>
        </p:nvSpPr>
        <p:spPr>
          <a:xfrm>
            <a:off x="2130287" y="3077097"/>
            <a:ext cx="1815548" cy="2438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/>
              <a:t>baby</a:t>
            </a:r>
          </a:p>
          <a:p>
            <a:pPr algn="ctr"/>
            <a:r>
              <a:rPr lang="de-DE" sz="2400"/>
              <a:t>city</a:t>
            </a:r>
          </a:p>
          <a:p>
            <a:pPr algn="ctr"/>
            <a:r>
              <a:rPr lang="de-DE" sz="2400"/>
              <a:t>family</a:t>
            </a:r>
          </a:p>
          <a:p>
            <a:pPr algn="ctr"/>
            <a:r>
              <a:rPr lang="de-DE" sz="2400"/>
              <a:t>party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C7BF4821-FDFE-44A2-BC7B-56EF8D6889B8}"/>
              </a:ext>
            </a:extLst>
          </p:cNvPr>
          <p:cNvSpPr/>
          <p:nvPr/>
        </p:nvSpPr>
        <p:spPr>
          <a:xfrm>
            <a:off x="8531086" y="3077097"/>
            <a:ext cx="1815548" cy="2438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bab</a:t>
            </a:r>
            <a:r>
              <a:rPr lang="de-DE" sz="2400">
                <a:solidFill>
                  <a:srgbClr val="C00000"/>
                </a:solidFill>
              </a:rPr>
              <a:t>ies</a:t>
            </a:r>
            <a:endParaRPr lang="de-DE" sz="2400">
              <a:solidFill>
                <a:schemeClr val="tx1"/>
              </a:solidFill>
            </a:endParaRPr>
          </a:p>
          <a:p>
            <a:pPr algn="ctr"/>
            <a:r>
              <a:rPr lang="de-DE" sz="2400">
                <a:solidFill>
                  <a:schemeClr val="tx1"/>
                </a:solidFill>
              </a:rPr>
              <a:t>cit</a:t>
            </a:r>
            <a:r>
              <a:rPr lang="de-DE" sz="2400">
                <a:solidFill>
                  <a:srgbClr val="C00000"/>
                </a:solidFill>
              </a:rPr>
              <a:t>ies</a:t>
            </a:r>
            <a:endParaRPr lang="de-DE" sz="2400">
              <a:solidFill>
                <a:schemeClr val="tx1"/>
              </a:solidFill>
            </a:endParaRPr>
          </a:p>
          <a:p>
            <a:pPr algn="ctr"/>
            <a:r>
              <a:rPr lang="de-DE" sz="2400">
                <a:solidFill>
                  <a:schemeClr val="tx1"/>
                </a:solidFill>
              </a:rPr>
              <a:t>famil</a:t>
            </a:r>
            <a:r>
              <a:rPr lang="de-DE" sz="2400">
                <a:solidFill>
                  <a:srgbClr val="C00000"/>
                </a:solidFill>
              </a:rPr>
              <a:t>ies</a:t>
            </a:r>
            <a:endParaRPr lang="de-DE" sz="2400">
              <a:solidFill>
                <a:schemeClr val="tx1"/>
              </a:solidFill>
            </a:endParaRPr>
          </a:p>
          <a:p>
            <a:pPr algn="ctr"/>
            <a:r>
              <a:rPr lang="de-DE" sz="2400">
                <a:solidFill>
                  <a:schemeClr val="tx1"/>
                </a:solidFill>
              </a:rPr>
              <a:t>part</a:t>
            </a:r>
            <a:r>
              <a:rPr lang="de-DE" sz="2400">
                <a:solidFill>
                  <a:srgbClr val="C00000"/>
                </a:solidFill>
              </a:rPr>
              <a:t>ies</a:t>
            </a:r>
            <a:endParaRPr lang="de-DE" sz="2400">
              <a:solidFill>
                <a:schemeClr val="tx1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9A01F83-8B39-4EFF-A8B2-9205D79DF314}"/>
              </a:ext>
            </a:extLst>
          </p:cNvPr>
          <p:cNvSpPr txBox="1"/>
          <p:nvPr/>
        </p:nvSpPr>
        <p:spPr>
          <a:xfrm>
            <a:off x="4108174" y="3472070"/>
            <a:ext cx="49695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600"/>
              <a:t>- </a:t>
            </a:r>
            <a:r>
              <a:rPr lang="de-DE" sz="6600">
                <a:solidFill>
                  <a:schemeClr val="accent1"/>
                </a:solidFill>
              </a:rPr>
              <a:t>y</a:t>
            </a:r>
            <a:r>
              <a:rPr lang="de-DE" sz="6600"/>
              <a:t> +</a:t>
            </a:r>
            <a:r>
              <a:rPr lang="de-DE" sz="6600">
                <a:solidFill>
                  <a:srgbClr val="FF0000"/>
                </a:solidFill>
              </a:rPr>
              <a:t> </a:t>
            </a:r>
            <a:r>
              <a:rPr lang="de-DE" sz="6600" b="1">
                <a:solidFill>
                  <a:srgbClr val="FF0000"/>
                </a:solidFill>
              </a:rPr>
              <a:t>-ies   </a:t>
            </a:r>
            <a:r>
              <a:rPr lang="de-DE" sz="6600">
                <a:sym typeface="Wingdings" panose="05000000000000000000" pitchFamily="2" charset="2"/>
              </a:rPr>
              <a:t></a:t>
            </a:r>
            <a:endParaRPr lang="de-DE" sz="6600"/>
          </a:p>
        </p:txBody>
      </p:sp>
    </p:spTree>
    <p:extLst>
      <p:ext uri="{BB962C8B-B14F-4D97-AF65-F5344CB8AC3E}">
        <p14:creationId xmlns:p14="http://schemas.microsoft.com/office/powerpoint/2010/main" val="3163815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808" y="496956"/>
            <a:ext cx="11476383" cy="617551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rtl="1"/>
            <a:br>
              <a:rPr lang="de-DE" dirty="0"/>
            </a:br>
            <a:br>
              <a:rPr lang="de-DE" dirty="0"/>
            </a:br>
            <a:r>
              <a:rPr lang="ar-DZ" sz="4900" dirty="0"/>
              <a:t>لكن اذا انتهت الكلمه بحرف </a:t>
            </a:r>
            <a:r>
              <a:rPr lang="en-US" sz="4900" dirty="0">
                <a:solidFill>
                  <a:srgbClr val="FF0000"/>
                </a:solidFill>
              </a:rPr>
              <a:t>y</a:t>
            </a:r>
            <a:r>
              <a:rPr lang="en-US" sz="4900" dirty="0"/>
              <a:t> </a:t>
            </a:r>
            <a:r>
              <a:rPr lang="ar-DZ" sz="4900" dirty="0"/>
              <a:t>يسبقه حرف عله </a:t>
            </a:r>
            <a:r>
              <a:rPr lang="en-US" sz="4900" dirty="0">
                <a:solidFill>
                  <a:srgbClr val="FF0000"/>
                </a:solidFill>
              </a:rPr>
              <a:t>(</a:t>
            </a:r>
            <a:r>
              <a:rPr lang="en-US" sz="4900" dirty="0" err="1">
                <a:solidFill>
                  <a:srgbClr val="FF0000"/>
                </a:solidFill>
              </a:rPr>
              <a:t>a,e,I,u,o</a:t>
            </a:r>
            <a:r>
              <a:rPr lang="en-US" sz="4900" dirty="0">
                <a:solidFill>
                  <a:srgbClr val="FF0000"/>
                </a:solidFill>
              </a:rPr>
              <a:t>)</a:t>
            </a:r>
            <a:br>
              <a:rPr lang="en-US" sz="4900" dirty="0"/>
            </a:br>
            <a:r>
              <a:rPr lang="ar-DZ" sz="4900" dirty="0"/>
              <a:t>نضيف فقط </a:t>
            </a:r>
            <a:r>
              <a:rPr lang="en-US" sz="4900" dirty="0">
                <a:solidFill>
                  <a:srgbClr val="FF0000"/>
                </a:solidFill>
              </a:rPr>
              <a:t>s</a:t>
            </a:r>
            <a:r>
              <a:rPr lang="ar-DZ" sz="4900" dirty="0"/>
              <a:t> </a:t>
            </a:r>
            <a:br>
              <a:rPr lang="de-DE" dirty="0"/>
            </a:br>
            <a:r>
              <a:rPr lang="de-DE" sz="5300" dirty="0"/>
              <a:t>word ending on vowel + </a:t>
            </a:r>
            <a:r>
              <a:rPr lang="de-DE" sz="5300" dirty="0">
                <a:solidFill>
                  <a:srgbClr val="FF0000"/>
                </a:solidFill>
              </a:rPr>
              <a:t>y</a:t>
            </a:r>
            <a:r>
              <a:rPr lang="de-DE" sz="5300" dirty="0"/>
              <a:t> </a:t>
            </a:r>
            <a:br>
              <a:rPr lang="de-DE" sz="5300" dirty="0"/>
            </a:br>
            <a:r>
              <a:rPr lang="de-DE" sz="5300" dirty="0"/>
              <a:t>add only –</a:t>
            </a:r>
            <a:r>
              <a:rPr lang="de-DE" sz="5300" dirty="0">
                <a:solidFill>
                  <a:srgbClr val="FF0000"/>
                </a:solidFill>
              </a:rPr>
              <a:t>s</a:t>
            </a:r>
            <a:r>
              <a:rPr lang="de-DE" sz="5300" dirty="0"/>
              <a:t> </a:t>
            </a:r>
            <a:br>
              <a:rPr lang="de-DE" dirty="0"/>
            </a:br>
            <a:br>
              <a:rPr lang="de-DE" dirty="0"/>
            </a:br>
            <a:r>
              <a:rPr lang="de-DE" sz="4000" dirty="0"/>
              <a:t>toy –&gt; toy</a:t>
            </a:r>
            <a:r>
              <a:rPr lang="de-DE" sz="4000" dirty="0">
                <a:solidFill>
                  <a:srgbClr val="FF0000"/>
                </a:solidFill>
              </a:rPr>
              <a:t>s</a:t>
            </a:r>
            <a:br>
              <a:rPr lang="de-DE" sz="4000" dirty="0"/>
            </a:br>
            <a:r>
              <a:rPr lang="de-DE" sz="4000" dirty="0"/>
              <a:t>monkey –&gt; monkey</a:t>
            </a:r>
            <a:r>
              <a:rPr lang="de-DE" sz="4000" dirty="0">
                <a:solidFill>
                  <a:srgbClr val="FF0000"/>
                </a:solidFill>
              </a:rPr>
              <a:t>s</a:t>
            </a:r>
            <a:br>
              <a:rPr lang="de-DE" sz="4000" dirty="0"/>
            </a:br>
            <a:r>
              <a:rPr lang="de-DE" sz="4000" dirty="0"/>
              <a:t>boy –&gt; boy</a:t>
            </a:r>
            <a:r>
              <a:rPr lang="de-DE" sz="4000" dirty="0">
                <a:solidFill>
                  <a:srgbClr val="FF0000"/>
                </a:solidFill>
              </a:rPr>
              <a:t>s</a:t>
            </a:r>
            <a:br>
              <a:rPr lang="de-DE" sz="4000" dirty="0"/>
            </a:br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FDF6D91-3331-42CE-8568-93D14614A24E}"/>
              </a:ext>
            </a:extLst>
          </p:cNvPr>
          <p:cNvSpPr/>
          <p:nvPr/>
        </p:nvSpPr>
        <p:spPr>
          <a:xfrm>
            <a:off x="705393" y="1039956"/>
            <a:ext cx="1462281" cy="31085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19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20032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de-DE"/>
              <a:t>Pronunciation </a:t>
            </a:r>
            <a:br>
              <a:rPr lang="de-DE"/>
            </a:br>
            <a:r>
              <a:rPr lang="de-DE">
                <a:latin typeface="Angsana New" panose="02020603050405020304" pitchFamily="18" charset="-34"/>
                <a:cs typeface="Angsana New" panose="02020603050405020304" pitchFamily="18" charset="-34"/>
              </a:rPr>
              <a:t>/s/ 			 /Iz/  			/z/</a:t>
            </a:r>
            <a:br>
              <a:rPr lang="de-DE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de-DE">
                <a:latin typeface="Angsana New" panose="02020603050405020304" pitchFamily="18" charset="-34"/>
                <a:cs typeface="Angsana New" panose="02020603050405020304" pitchFamily="18" charset="-34"/>
              </a:rPr>
              <a:t>after /k, f, p, t/		after s-sound	      after all other sounds			</a:t>
            </a:r>
            <a:br>
              <a:rPr lang="de-DE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de-DE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de-DE"/>
            </a:br>
            <a:br>
              <a:rPr lang="de-DE"/>
            </a:br>
            <a:endParaRPr lang="de-DE"/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13EA7D2C-FA47-422F-BCB1-AA64B054688F}"/>
              </a:ext>
            </a:extLst>
          </p:cNvPr>
          <p:cNvSpPr/>
          <p:nvPr/>
        </p:nvSpPr>
        <p:spPr>
          <a:xfrm>
            <a:off x="848139" y="2756451"/>
            <a:ext cx="1908313" cy="32600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/>
              <a:t>books</a:t>
            </a:r>
          </a:p>
          <a:p>
            <a:pPr algn="ctr"/>
            <a:r>
              <a:rPr lang="de-DE" sz="2400"/>
              <a:t>parts</a:t>
            </a:r>
          </a:p>
          <a:p>
            <a:pPr algn="ctr"/>
            <a:r>
              <a:rPr lang="de-DE" sz="2400"/>
              <a:t>cats</a:t>
            </a:r>
          </a:p>
          <a:p>
            <a:pPr algn="ctr"/>
            <a:r>
              <a:rPr lang="de-DE" sz="2400"/>
              <a:t>parks</a:t>
            </a:r>
          </a:p>
          <a:p>
            <a:pPr algn="ctr"/>
            <a:r>
              <a:rPr lang="de-DE" sz="2400"/>
              <a:t>chiefs</a:t>
            </a:r>
          </a:p>
          <a:p>
            <a:pPr algn="ctr"/>
            <a:r>
              <a:rPr lang="de-DE" sz="2400"/>
              <a:t>chefs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70044910-CBD2-4C9D-A391-623451DDFE2A}"/>
              </a:ext>
            </a:extLst>
          </p:cNvPr>
          <p:cNvSpPr/>
          <p:nvPr/>
        </p:nvSpPr>
        <p:spPr>
          <a:xfrm>
            <a:off x="4293704" y="2756451"/>
            <a:ext cx="2093844" cy="326003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/>
              <a:t>pencil cases</a:t>
            </a:r>
          </a:p>
          <a:p>
            <a:pPr algn="ctr"/>
            <a:r>
              <a:rPr lang="de-DE" sz="2400"/>
              <a:t>pages</a:t>
            </a:r>
          </a:p>
          <a:p>
            <a:pPr algn="ctr"/>
            <a:r>
              <a:rPr lang="de-DE" sz="2400"/>
              <a:t>matches</a:t>
            </a:r>
          </a:p>
          <a:p>
            <a:pPr algn="ctr"/>
            <a:r>
              <a:rPr lang="de-DE" sz="2400"/>
              <a:t>marches</a:t>
            </a:r>
          </a:p>
          <a:p>
            <a:pPr algn="ctr"/>
            <a:r>
              <a:rPr lang="de-DE" sz="2400"/>
              <a:t>classes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26F93794-4501-4291-908F-1EEBFBA92597}"/>
              </a:ext>
            </a:extLst>
          </p:cNvPr>
          <p:cNvSpPr/>
          <p:nvPr/>
        </p:nvSpPr>
        <p:spPr>
          <a:xfrm>
            <a:off x="8183217" y="2756451"/>
            <a:ext cx="2093844" cy="326003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accent1"/>
                </a:solidFill>
              </a:rPr>
              <a:t>dogs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babies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sisters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pens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days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toys</a:t>
            </a:r>
          </a:p>
        </p:txBody>
      </p:sp>
    </p:spTree>
    <p:extLst>
      <p:ext uri="{BB962C8B-B14F-4D97-AF65-F5344CB8AC3E}">
        <p14:creationId xmlns:p14="http://schemas.microsoft.com/office/powerpoint/2010/main" val="4142912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  <a:solidFill>
            <a:schemeClr val="bg1"/>
          </a:solidFill>
        </p:spPr>
        <p:txBody>
          <a:bodyPr/>
          <a:lstStyle/>
          <a:p>
            <a:r>
              <a:rPr lang="de-DE" dirty="0"/>
              <a:t>Irregular plurals</a:t>
            </a:r>
            <a:br>
              <a:rPr lang="de-DE" dirty="0"/>
            </a:br>
            <a:r>
              <a:rPr lang="ar-DZ"/>
              <a:t>الشواذ في صيغه الجمع</a:t>
            </a: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endParaRPr lang="de-DE"/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5B22462F-F87F-4B24-BE7F-0E5F1D34701F}"/>
              </a:ext>
            </a:extLst>
          </p:cNvPr>
          <p:cNvSpPr/>
          <p:nvPr/>
        </p:nvSpPr>
        <p:spPr>
          <a:xfrm>
            <a:off x="3793435" y="2252867"/>
            <a:ext cx="2093844" cy="38563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accent1"/>
                </a:solidFill>
              </a:rPr>
              <a:t>child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man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woman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fish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sheep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mouse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goose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tooth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foot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0FBD098E-A7D0-41A2-AF4E-D96A3EAED36C}"/>
              </a:ext>
            </a:extLst>
          </p:cNvPr>
          <p:cNvSpPr/>
          <p:nvPr/>
        </p:nvSpPr>
        <p:spPr>
          <a:xfrm>
            <a:off x="5996609" y="2252867"/>
            <a:ext cx="2093844" cy="38563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accent1"/>
                </a:solidFill>
              </a:rPr>
              <a:t>children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men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women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fish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sheep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mice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geese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teeth</a:t>
            </a:r>
          </a:p>
          <a:p>
            <a:pPr algn="ctr"/>
            <a:r>
              <a:rPr lang="de-DE" sz="2400">
                <a:solidFill>
                  <a:schemeClr val="accent1"/>
                </a:solidFill>
              </a:rPr>
              <a:t>feet</a:t>
            </a:r>
          </a:p>
        </p:txBody>
      </p:sp>
    </p:spTree>
    <p:extLst>
      <p:ext uri="{BB962C8B-B14F-4D97-AF65-F5344CB8AC3E}">
        <p14:creationId xmlns:p14="http://schemas.microsoft.com/office/powerpoint/2010/main" val="476507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281</Words>
  <Application>Microsoft Office PowerPoint</Application>
  <PresentationFormat>Widescreen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Angsana New</vt:lpstr>
      <vt:lpstr>Arial</vt:lpstr>
      <vt:lpstr>Calibri</vt:lpstr>
      <vt:lpstr>Calibri Light</vt:lpstr>
      <vt:lpstr>Office Theme</vt:lpstr>
      <vt:lpstr>Plural nouns صيغه الجمع  </vt:lpstr>
      <vt:lpstr>most often:اغلب الاحيان نضيف   على الكلمهs  word + -s    </vt:lpstr>
      <vt:lpstr>اذا انتهت الكلمه بالحروف التاليه نضيف   es  على الكلمه  words ending with s-sound (–s, -sh, -ch, x) word + -es    </vt:lpstr>
      <vt:lpstr> اذا انتهت الكلمه بحرف y  يسبقه حرف ساكن, نحذف حرف ال y ونضيف  ies  words ending with consonant + y : y + -ies    </vt:lpstr>
      <vt:lpstr>  لكن اذا انتهت الكلمه بحرف y يسبقه حرف عله (a,e,I,u,o) نضيف فقط s  word ending on vowel + y  add only –s   toy –&gt; toys monkey –&gt; monkeys boy –&gt; boys </vt:lpstr>
      <vt:lpstr>Pronunciation  /s/     /Iz/     /z/ after /k, f, p, t/  after s-sound       after all other sounds       </vt:lpstr>
      <vt:lpstr>Irregular plurals الشواذ في صيغه الجمع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 - to be - numbers -alphabet</dc:title>
  <dc:creator>Claudia VDB</dc:creator>
  <cp:lastModifiedBy>Nassar Hanan</cp:lastModifiedBy>
  <cp:revision>11</cp:revision>
  <dcterms:created xsi:type="dcterms:W3CDTF">2019-09-22T14:29:09Z</dcterms:created>
  <dcterms:modified xsi:type="dcterms:W3CDTF">2020-10-11T08:16:39Z</dcterms:modified>
</cp:coreProperties>
</file>