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5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9353-8A0A-4836-9F07-1B96FAA2FD62}" type="datetimeFigureOut">
              <a:rPr lang="he-IL" smtClean="0"/>
              <a:pPr/>
              <a:t>כ"ט/תשרי/תשפ"א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55E3-8007-41FC-B28F-90AF62B68FD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9353-8A0A-4836-9F07-1B96FAA2FD62}" type="datetimeFigureOut">
              <a:rPr lang="he-IL" smtClean="0"/>
              <a:pPr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55E3-8007-41FC-B28F-90AF62B68FD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9353-8A0A-4836-9F07-1B96FAA2FD62}" type="datetimeFigureOut">
              <a:rPr lang="he-IL" smtClean="0"/>
              <a:pPr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55E3-8007-41FC-B28F-90AF62B68FD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9353-8A0A-4836-9F07-1B96FAA2FD62}" type="datetimeFigureOut">
              <a:rPr lang="he-IL" smtClean="0"/>
              <a:pPr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55E3-8007-41FC-B28F-90AF62B68FD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9353-8A0A-4836-9F07-1B96FAA2FD62}" type="datetimeFigureOut">
              <a:rPr lang="he-IL" smtClean="0"/>
              <a:pPr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55E3-8007-41FC-B28F-90AF62B68FD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9353-8A0A-4836-9F07-1B96FAA2FD62}" type="datetimeFigureOut">
              <a:rPr lang="he-IL" smtClean="0"/>
              <a:pPr/>
              <a:t>כ"ט/תשרי/תשפ"א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55E3-8007-41FC-B28F-90AF62B68FD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9353-8A0A-4836-9F07-1B96FAA2FD62}" type="datetimeFigureOut">
              <a:rPr lang="he-IL" smtClean="0"/>
              <a:pPr/>
              <a:t>כ"ט/תשרי/תשפ"א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55E3-8007-41FC-B28F-90AF62B68FD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9353-8A0A-4836-9F07-1B96FAA2FD62}" type="datetimeFigureOut">
              <a:rPr lang="he-IL" smtClean="0"/>
              <a:pPr/>
              <a:t>כ"ט/תשרי/תשפ"א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55E3-8007-41FC-B28F-90AF62B68FD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9353-8A0A-4836-9F07-1B96FAA2FD62}" type="datetimeFigureOut">
              <a:rPr lang="he-IL" smtClean="0"/>
              <a:pPr/>
              <a:t>כ"ט/תשרי/תשפ"א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55E3-8007-41FC-B28F-90AF62B68FD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9353-8A0A-4836-9F07-1B96FAA2FD62}" type="datetimeFigureOut">
              <a:rPr lang="he-IL" smtClean="0"/>
              <a:pPr/>
              <a:t>כ"ט/תשרי/תשפ"א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955E3-8007-41FC-B28F-90AF62B68FDC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9353-8A0A-4836-9F07-1B96FAA2FD62}" type="datetimeFigureOut">
              <a:rPr lang="he-IL" smtClean="0"/>
              <a:pPr/>
              <a:t>כ"ט/תשרי/תשפ"א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A7955E3-8007-41FC-B28F-90AF62B68FDC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939353-8A0A-4836-9F07-1B96FAA2FD62}" type="datetimeFigureOut">
              <a:rPr lang="he-IL" smtClean="0"/>
              <a:pPr/>
              <a:t>כ"ט/תשרי/תשפ"א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7955E3-8007-41FC-B28F-90AF62B68FDC}" type="slidenum">
              <a:rPr lang="he-IL" smtClean="0"/>
              <a:pPr/>
              <a:t>‹#›</a:t>
            </a:fld>
            <a:endParaRPr lang="he-IL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851648" cy="18288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صور مختلفة لنفس الكسر</a:t>
            </a:r>
            <a:endParaRPr lang="he-IL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1785918" y="3143248"/>
            <a:ext cx="578647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توسيع الكسور</a:t>
            </a:r>
          </a:p>
          <a:p>
            <a:pPr algn="ctr"/>
            <a:r>
              <a:rPr lang="ar-SA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اعداد</a:t>
            </a:r>
            <a:r>
              <a:rPr lang="ar-S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المعلمة: </a:t>
            </a:r>
            <a:r>
              <a:rPr lang="ar-S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منى مقطرن</a:t>
            </a:r>
            <a:endParaRPr lang="he-IL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2296" name="Picture 8" descr="http://cc.sisma.org.il/school/esodi-gimel/mektsot/MEK-math/PublishingImages/%D7%AA%D7%9E%D7%95%D7%A0%D7%95%D7%AA%20%D7%91%D7%9E%D7%AA%D7%9E%D7%98%D7%99%D7%A7%D7%94/TN_13-09-07_27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4857760"/>
            <a:ext cx="1209675" cy="1428750"/>
          </a:xfrm>
          <a:prstGeom prst="rect">
            <a:avLst/>
          </a:prstGeom>
          <a:noFill/>
        </p:spPr>
      </p:pic>
      <p:pic>
        <p:nvPicPr>
          <p:cNvPr id="12298" name="Picture 10" descr="http://cc.sisma.org.il/school/esodi-gimel/mektsot/MEK-math/PublishingImages/%D7%AA%D7%9E%D7%95%D7%A0%D7%95%D7%AA%20%D7%91%D7%9E%D7%AA%D7%9E%D7%98%D7%99%D7%A7%D7%94/TN_13-09-07_27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4857760"/>
            <a:ext cx="1209675" cy="1428750"/>
          </a:xfrm>
          <a:prstGeom prst="rect">
            <a:avLst/>
          </a:prstGeom>
          <a:noFill/>
        </p:spPr>
      </p:pic>
      <p:pic>
        <p:nvPicPr>
          <p:cNvPr id="12300" name="Picture 12" descr="http://cc.sisma.org.il/school/esodi-gimel/mektsot/MEK-math/PublishingImages/%D7%AA%D7%9E%D7%95%D7%A0%D7%95%D7%AA%20%D7%91%D7%9E%D7%AA%D7%9E%D7%98%D7%99%D7%A7%D7%94/TN_13-09-07_27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4929198"/>
            <a:ext cx="1209675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err="1" smtClean="0"/>
              <a:t>اكثر</a:t>
            </a:r>
            <a:r>
              <a:rPr lang="ar-SA" dirty="0" smtClean="0"/>
              <a:t> من صورة للكسر  </a:t>
            </a:r>
            <a:endParaRPr lang="he-IL" dirty="0"/>
          </a:p>
        </p:txBody>
      </p:sp>
      <p:sp>
        <p:nvSpPr>
          <p:cNvPr id="4" name="מלבן 3"/>
          <p:cNvSpPr/>
          <p:nvPr/>
        </p:nvSpPr>
        <p:spPr>
          <a:xfrm>
            <a:off x="7143768" y="2285992"/>
            <a:ext cx="571504" cy="135732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6572264" y="2285992"/>
            <a:ext cx="571504" cy="13573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/>
          <p:cNvSpPr/>
          <p:nvPr/>
        </p:nvSpPr>
        <p:spPr>
          <a:xfrm>
            <a:off x="3857620" y="2285992"/>
            <a:ext cx="571504" cy="6429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4429124" y="2285992"/>
            <a:ext cx="571504" cy="64294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/>
          <p:cNvSpPr/>
          <p:nvPr/>
        </p:nvSpPr>
        <p:spPr>
          <a:xfrm>
            <a:off x="3857620" y="2928934"/>
            <a:ext cx="571504" cy="6429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4429124" y="2928934"/>
            <a:ext cx="571504" cy="64294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11" name="אובייקט 1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7" name="Equation" r:id="rId3" imgW="114120" imgH="215640" progId="Equation.3">
              <p:embed/>
            </p:oleObj>
          </a:graphicData>
        </a:graphic>
      </p:graphicFrame>
      <p:sp>
        <p:nvSpPr>
          <p:cNvPr id="15" name="מלבן 14"/>
          <p:cNvSpPr/>
          <p:nvPr/>
        </p:nvSpPr>
        <p:spPr>
          <a:xfrm>
            <a:off x="1428728" y="2285992"/>
            <a:ext cx="285752" cy="64294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1714480" y="2285992"/>
            <a:ext cx="285752" cy="64294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428728" y="2928934"/>
            <a:ext cx="285752" cy="64294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714480" y="2928934"/>
            <a:ext cx="285752" cy="64294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2000232" y="2285992"/>
            <a:ext cx="285752" cy="6429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19"/>
          <p:cNvSpPr/>
          <p:nvPr/>
        </p:nvSpPr>
        <p:spPr>
          <a:xfrm>
            <a:off x="2000232" y="2928934"/>
            <a:ext cx="285752" cy="6429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2285984" y="2285992"/>
            <a:ext cx="285752" cy="6429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מלבן 21"/>
          <p:cNvSpPr/>
          <p:nvPr/>
        </p:nvSpPr>
        <p:spPr>
          <a:xfrm>
            <a:off x="2285984" y="2928934"/>
            <a:ext cx="285752" cy="6429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7286644" y="1643050"/>
          <a:ext cx="190500" cy="495300"/>
        </p:xfrm>
        <a:graphic>
          <a:graphicData uri="http://schemas.openxmlformats.org/presentationml/2006/ole">
            <p:oleObj spid="_x0000_s1030" name="Equation" r:id="rId4" imgW="190417" imgH="495085" progId="Equation.3">
              <p:embed/>
            </p:oleObj>
          </a:graphicData>
        </a:graphic>
      </p:graphicFrame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495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4572000" y="1647816"/>
          <a:ext cx="190500" cy="495300"/>
        </p:xfrm>
        <a:graphic>
          <a:graphicData uri="http://schemas.openxmlformats.org/presentationml/2006/ole">
            <p:oleObj spid="_x0000_s1033" name="Equation" r:id="rId5" imgW="190440" imgH="495000" progId="Equation.3">
              <p:embed/>
            </p:oleObj>
          </a:graphicData>
        </a:graphic>
      </p:graphicFrame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495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495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33" name="חץ ימינה 32"/>
          <p:cNvSpPr/>
          <p:nvPr/>
        </p:nvSpPr>
        <p:spPr>
          <a:xfrm rot="10800000">
            <a:off x="7286644" y="6000768"/>
            <a:ext cx="1214447" cy="4024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מלבן 33"/>
          <p:cNvSpPr/>
          <p:nvPr/>
        </p:nvSpPr>
        <p:spPr>
          <a:xfrm>
            <a:off x="6786578" y="5500702"/>
            <a:ext cx="2160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نستنج </a:t>
            </a:r>
            <a:r>
              <a:rPr lang="ar-SA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من هذا أن:</a:t>
            </a:r>
            <a:endParaRPr lang="he-IL" sz="2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5929322" y="6000768"/>
          <a:ext cx="190500" cy="495300"/>
        </p:xfrm>
        <a:graphic>
          <a:graphicData uri="http://schemas.openxmlformats.org/presentationml/2006/ole">
            <p:oleObj spid="_x0000_s1039" name="Equation" r:id="rId6" imgW="190417" imgH="495085" progId="Equation.3">
              <p:embed/>
            </p:oleObj>
          </a:graphicData>
        </a:graphic>
      </p:graphicFrame>
      <p:graphicFrame>
        <p:nvGraphicFramePr>
          <p:cNvPr id="1040" name="Object 16"/>
          <p:cNvGraphicFramePr>
            <a:graphicFrameLocks noChangeAspect="1"/>
          </p:cNvGraphicFramePr>
          <p:nvPr/>
        </p:nvGraphicFramePr>
        <p:xfrm>
          <a:off x="4643438" y="6000768"/>
          <a:ext cx="190500" cy="495300"/>
        </p:xfrm>
        <a:graphic>
          <a:graphicData uri="http://schemas.openxmlformats.org/presentationml/2006/ole">
            <p:oleObj spid="_x0000_s1040" name="Equation" r:id="rId7" imgW="190440" imgH="495000" progId="Equation.3">
              <p:embed/>
            </p:oleObj>
          </a:graphicData>
        </a:graphic>
      </p:graphicFrame>
      <p:graphicFrame>
        <p:nvGraphicFramePr>
          <p:cNvPr id="1041" name="Object 17"/>
          <p:cNvGraphicFramePr>
            <a:graphicFrameLocks noChangeAspect="1"/>
          </p:cNvGraphicFramePr>
          <p:nvPr/>
        </p:nvGraphicFramePr>
        <p:xfrm>
          <a:off x="3357554" y="6000768"/>
          <a:ext cx="190500" cy="495300"/>
        </p:xfrm>
        <a:graphic>
          <a:graphicData uri="http://schemas.openxmlformats.org/presentationml/2006/ole">
            <p:oleObj spid="_x0000_s1041" name="Equation" r:id="rId8" imgW="190440" imgH="495000" progId="Equation.3">
              <p:embed/>
            </p:oleObj>
          </a:graphicData>
        </a:graphic>
      </p:graphicFrame>
      <p:sp>
        <p:nvSpPr>
          <p:cNvPr id="38" name="מלבן 37"/>
          <p:cNvSpPr/>
          <p:nvPr/>
        </p:nvSpPr>
        <p:spPr>
          <a:xfrm>
            <a:off x="5286380" y="6000768"/>
            <a:ext cx="36420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=</a:t>
            </a:r>
            <a:endParaRPr lang="he-IL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1042" name="Object 18"/>
          <p:cNvGraphicFramePr>
            <a:graphicFrameLocks noChangeAspect="1"/>
          </p:cNvGraphicFramePr>
          <p:nvPr/>
        </p:nvGraphicFramePr>
        <p:xfrm>
          <a:off x="1787525" y="1714488"/>
          <a:ext cx="190500" cy="495300"/>
        </p:xfrm>
        <a:graphic>
          <a:graphicData uri="http://schemas.openxmlformats.org/presentationml/2006/ole">
            <p:oleObj spid="_x0000_s1042" name="Equation" r:id="rId9" imgW="190440" imgH="495000" progId="Equation.3">
              <p:embed/>
            </p:oleObj>
          </a:graphicData>
        </a:graphic>
      </p:graphicFrame>
      <p:sp>
        <p:nvSpPr>
          <p:cNvPr id="41" name="מלבן 40"/>
          <p:cNvSpPr/>
          <p:nvPr/>
        </p:nvSpPr>
        <p:spPr>
          <a:xfrm>
            <a:off x="3857620" y="6000768"/>
            <a:ext cx="36420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=</a:t>
            </a:r>
            <a:endParaRPr lang="he-IL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2" name="מלבן 41"/>
          <p:cNvSpPr/>
          <p:nvPr/>
        </p:nvSpPr>
        <p:spPr>
          <a:xfrm>
            <a:off x="3000364" y="5929330"/>
            <a:ext cx="3429024" cy="714380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הסבר אליפטי 42"/>
          <p:cNvSpPr/>
          <p:nvPr/>
        </p:nvSpPr>
        <p:spPr>
          <a:xfrm>
            <a:off x="0" y="3714752"/>
            <a:ext cx="2786082" cy="1500198"/>
          </a:xfrm>
          <a:prstGeom prst="wedgeEllipseCallout">
            <a:avLst>
              <a:gd name="adj1" fmla="val 19826"/>
              <a:gd name="adj2" fmla="val 94341"/>
            </a:avLst>
          </a:prstGeom>
          <a:solidFill>
            <a:schemeClr val="bg2">
              <a:lumMod val="75000"/>
            </a:schemeClr>
          </a:solidFill>
          <a:ln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هذا يعني هناك أكثر من صورة لنفس الكسر وممكن الحصول على صور جديدة من خلال توسيع الكسر</a:t>
            </a:r>
            <a:endParaRPr lang="he-IL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פרצוף מחייך 43"/>
          <p:cNvSpPr/>
          <p:nvPr/>
        </p:nvSpPr>
        <p:spPr>
          <a:xfrm>
            <a:off x="1857356" y="5857892"/>
            <a:ext cx="714380" cy="571504"/>
          </a:xfrm>
          <a:prstGeom prst="smileyFac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05805 C -0.00087 -0.04811 0.00122 -0.04279 -0.00052 -0.03261 C -0.00122 0.06706 0.00382 0.16905 -0.00642 0.2678 C -0.00781 0.28145 -0.00972 0.29301 -0.01372 0.30434 C -0.01389 0.30573 -0.01632 0.32007 -0.01667 0.32146 C -0.01788 0.3247 -0.01962 0.32701 -0.02101 0.32978 C -0.02604 0.34158 -0.02899 0.35592 -0.03698 0.36054 C -0.04306 0.37858 -0.03611 0.36147 -0.04427 0.37211 C -0.04601 0.37442 -0.04687 0.37835 -0.04861 0.3802 C -0.05712 0.38945 -0.06806 0.38482 -0.07778 0.38598 C -0.09878 0.39176 -0.0908 0.39061 -0.12604 0.38598 C -0.13316 0.38506 -0.13924 0.37627 -0.14479 0.3691 C -0.14635 0.36702 -0.14913 0.36355 -0.14913 0.36378 C -0.14965 0.36054 -0.15017 0.358 -0.15069 0.35499 C -0.15122 0.35199 -0.15156 0.34944 -0.15208 0.34643 C -0.15312 0.34088 -0.15503 0.32978 -0.15503 0.33025 " pathEditMode="relative" rAng="0" ptsTypes="fffffffffffffff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" y="22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3585 C -0.00381 0.0525 -0.00347 0.07031 -0.00746 0.08557 C -0.00989 0.1198 -0.01355 0.15495 -0.01789 0.18895 C -0.02014 0.27637 -0.02153 0.27082 -0.01928 0.38761 C -0.01893 0.40426 -0.01962 0.42854 -0.01041 0.44149 C -0.00624 0.45722 0.00348 0.46069 0.01355 0.46716 C 0.02119 0.47225 0.02796 0.47919 0.03594 0.48312 C 0.06007 0.49538 0.02587 0.4778 0.05087 0.49306 C 0.05365 0.49468 0.05973 0.49699 0.05973 0.49723 C 0.07935 0.49306 0.09896 0.48312 0.11806 0.47526 C 0.12171 0.47017 0.12535 0.46739 0.12848 0.46138 C 0.13021 0.45421 0.13264 0.45305 0.13594 0.44727 C 0.13976 0.4408 0.14046 0.43548 0.1448 0.42946 C 0.14671 0.4223 0.15157 0.40657 0.15539 0.40171 C 0.1573 0.39362 0.15816 0.38552 0.16285 0.37974 C 0.16563 0.36795 0.16876 0.35615 0.16876 0.3439 " pathEditMode="relative" rAng="0" ptsTypes="fffffffffffffffA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" y="23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3585 C -0.00381 0.0525 -0.00347 0.07031 -0.00746 0.08557 C -0.00989 0.1198 -0.01355 0.15495 -0.01789 0.18895 C -0.02014 0.27637 -0.02153 0.27082 -0.01928 0.38761 C -0.01893 0.40426 -0.01962 0.42854 -0.01041 0.44149 C -0.00624 0.45722 0.00348 0.46069 0.01355 0.46716 C 0.02119 0.47225 0.02796 0.47919 0.03594 0.48312 C 0.06007 0.49538 0.02587 0.4778 0.05087 0.49306 C 0.05365 0.49468 0.05973 0.49699 0.05973 0.49723 C 0.07935 0.49306 0.09896 0.48312 0.11806 0.47526 C 0.12171 0.47017 0.12535 0.46739 0.12848 0.46138 C 0.13021 0.45421 0.13264 0.45305 0.13594 0.44727 C 0.13976 0.4408 0.14046 0.43548 0.1448 0.42946 C 0.14671 0.4223 0.15157 0.40657 0.15539 0.40171 C 0.1573 0.39362 0.15816 0.38552 0.16285 0.37974 C 0.16563 0.36795 0.16876 0.35615 0.16876 0.3439 " pathEditMode="relative" rAng="0" ptsTypes="fffffffffffffffA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" y="231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3585 C -0.00381 0.0525 -0.00347 0.07031 -0.00746 0.08557 C -0.00989 0.1198 -0.01355 0.15495 -0.01789 0.18895 C -0.02014 0.27637 -0.02153 0.27082 -0.01928 0.38761 C -0.01893 0.40426 -0.01962 0.42854 -0.01041 0.44149 C -0.00624 0.45722 0.00348 0.46069 0.01355 0.46716 C 0.02119 0.47225 0.02796 0.47919 0.03594 0.48312 C 0.06007 0.49538 0.02587 0.4778 0.05087 0.49307 C 0.05365 0.49469 0.05973 0.497 0.05973 0.49723 C 0.07935 0.49307 0.09896 0.48312 0.11806 0.47526 C 0.12171 0.47017 0.12535 0.4674 0.12848 0.46138 C 0.13021 0.45421 0.13264 0.45306 0.13594 0.44728 C 0.13976 0.4408 0.14046 0.43548 0.1448 0.42947 C 0.14671 0.4223 0.15157 0.40657 0.15539 0.40172 C 0.1573 0.39362 0.15816 0.38553 0.16285 0.37975 C 0.16563 0.36795 0.16876 0.35616 0.16876 0.3439 " pathEditMode="relative" rAng="0" ptsTypes="fffffffffffffffA">
                                      <p:cBhvr>
                                        <p:cTn id="1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" y="23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3585 C -0.00381 0.0525 -0.00347 0.07031 -0.00746 0.08557 C -0.00989 0.1198 -0.01355 0.15495 -0.01789 0.18895 C -0.02014 0.27637 -0.02153 0.27082 -0.01928 0.38761 C -0.01893 0.40426 -0.01962 0.42854 -0.01041 0.44149 C -0.00624 0.45722 0.00348 0.46069 0.01355 0.46716 C 0.02119 0.47225 0.02796 0.47919 0.03594 0.48312 C 0.06007 0.49538 0.02587 0.4778 0.05087 0.49307 C 0.05365 0.49469 0.05973 0.497 0.05973 0.49723 C 0.07935 0.49307 0.09896 0.48312 0.11806 0.47526 C 0.12171 0.47017 0.12535 0.4674 0.12848 0.46138 C 0.13021 0.45421 0.13264 0.45306 0.13594 0.44728 C 0.13976 0.4408 0.14046 0.43548 0.1448 0.42947 C 0.14671 0.4223 0.15157 0.40657 0.15539 0.40172 C 0.1573 0.39362 0.15816 0.38553 0.16285 0.37975 C 0.16563 0.36795 0.16876 0.35616 0.16876 0.3439 " pathEditMode="relative" rAng="0" ptsTypes="fffffffffffffffA">
                                      <p:cBhvr>
                                        <p:cTn id="1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  <p:bldP spid="15" grpId="0" animBg="1"/>
      <p:bldP spid="16" grpId="0" animBg="1"/>
      <p:bldP spid="17" grpId="0" animBg="1"/>
      <p:bldP spid="18" grpId="0" animBg="1"/>
      <p:bldP spid="33" grpId="0" animBg="1"/>
      <p:bldP spid="34" grpId="0"/>
      <p:bldP spid="38" grpId="0"/>
      <p:bldP spid="41" grpId="0"/>
      <p:bldP spid="42" grpId="0" animBg="1"/>
      <p:bldP spid="43" grpId="0" animBg="1"/>
      <p:bldP spid="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مثال 2:</a:t>
            </a:r>
            <a:endParaRPr lang="he-IL" dirty="0"/>
          </a:p>
        </p:txBody>
      </p:sp>
      <p:sp>
        <p:nvSpPr>
          <p:cNvPr id="4" name="מלבן 3"/>
          <p:cNvSpPr/>
          <p:nvPr/>
        </p:nvSpPr>
        <p:spPr>
          <a:xfrm>
            <a:off x="7715272" y="2643182"/>
            <a:ext cx="571504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7715272" y="3214686"/>
            <a:ext cx="571504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/>
          <p:cNvSpPr/>
          <p:nvPr/>
        </p:nvSpPr>
        <p:spPr>
          <a:xfrm>
            <a:off x="7143768" y="3214686"/>
            <a:ext cx="571504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6572264" y="3214686"/>
            <a:ext cx="571504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/>
          <p:cNvSpPr/>
          <p:nvPr/>
        </p:nvSpPr>
        <p:spPr>
          <a:xfrm>
            <a:off x="6572264" y="2643182"/>
            <a:ext cx="571504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7143768" y="2643182"/>
            <a:ext cx="571504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643042" y="2643182"/>
            <a:ext cx="285752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357290" y="2643182"/>
            <a:ext cx="285752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357290" y="3214686"/>
            <a:ext cx="285752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928794" y="3214686"/>
            <a:ext cx="285752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2214546" y="2643182"/>
            <a:ext cx="285752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1928794" y="2643182"/>
            <a:ext cx="285752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1643042" y="3214686"/>
            <a:ext cx="285752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2214546" y="3214686"/>
            <a:ext cx="285752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2500298" y="2643182"/>
            <a:ext cx="285752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2786050" y="2643182"/>
            <a:ext cx="285752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19"/>
          <p:cNvSpPr/>
          <p:nvPr/>
        </p:nvSpPr>
        <p:spPr>
          <a:xfrm>
            <a:off x="2500298" y="3214686"/>
            <a:ext cx="285752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2786050" y="3214686"/>
            <a:ext cx="285752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7500958" y="2000240"/>
          <a:ext cx="190500" cy="495300"/>
        </p:xfrm>
        <a:graphic>
          <a:graphicData uri="http://schemas.openxmlformats.org/presentationml/2006/ole">
            <p:oleObj spid="_x0000_s27650" name="Equation" r:id="rId3" imgW="190440" imgH="49500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1949450" y="1928813"/>
          <a:ext cx="292100" cy="495300"/>
        </p:xfrm>
        <a:graphic>
          <a:graphicData uri="http://schemas.openxmlformats.org/presentationml/2006/ole">
            <p:oleObj spid="_x0000_s27651" name="Equation" r:id="rId4" imgW="291960" imgH="495000" progId="Equation.3">
              <p:embed/>
            </p:oleObj>
          </a:graphicData>
        </a:graphic>
      </p:graphicFrame>
      <p:sp>
        <p:nvSpPr>
          <p:cNvPr id="24" name="חץ ימינה 23"/>
          <p:cNvSpPr/>
          <p:nvPr/>
        </p:nvSpPr>
        <p:spPr>
          <a:xfrm rot="10800000">
            <a:off x="7286644" y="6000768"/>
            <a:ext cx="1214447" cy="4024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מלבן 24"/>
          <p:cNvSpPr/>
          <p:nvPr/>
        </p:nvSpPr>
        <p:spPr>
          <a:xfrm>
            <a:off x="6786578" y="5500702"/>
            <a:ext cx="2160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نستنج </a:t>
            </a:r>
            <a:r>
              <a:rPr lang="ar-SA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من هذا أن:</a:t>
            </a:r>
            <a:endParaRPr lang="he-IL" sz="2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6072198" y="5929330"/>
          <a:ext cx="190500" cy="495300"/>
        </p:xfrm>
        <a:graphic>
          <a:graphicData uri="http://schemas.openxmlformats.org/presentationml/2006/ole">
            <p:oleObj spid="_x0000_s27652" name="Equation" r:id="rId5" imgW="190440" imgH="495000" progId="Equation.3">
              <p:embed/>
            </p:oleObj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5143504" y="5929330"/>
          <a:ext cx="292100" cy="495300"/>
        </p:xfrm>
        <a:graphic>
          <a:graphicData uri="http://schemas.openxmlformats.org/presentationml/2006/ole">
            <p:oleObj spid="_x0000_s27653" name="Equation" r:id="rId6" imgW="291960" imgH="495000" progId="Equation.3">
              <p:embed/>
            </p:oleObj>
          </a:graphicData>
        </a:graphic>
      </p:graphicFrame>
      <p:sp>
        <p:nvSpPr>
          <p:cNvPr id="28" name="מלבן 27"/>
          <p:cNvSpPr/>
          <p:nvPr/>
        </p:nvSpPr>
        <p:spPr>
          <a:xfrm>
            <a:off x="5565120" y="6000768"/>
            <a:ext cx="36420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=</a:t>
            </a:r>
            <a:endParaRPr lang="he-IL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9" name="מלבן 28"/>
          <p:cNvSpPr/>
          <p:nvPr/>
        </p:nvSpPr>
        <p:spPr>
          <a:xfrm>
            <a:off x="4857752" y="5929330"/>
            <a:ext cx="1571636" cy="714380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הסבר אליפטי 29"/>
          <p:cNvSpPr/>
          <p:nvPr/>
        </p:nvSpPr>
        <p:spPr>
          <a:xfrm>
            <a:off x="357158" y="4286256"/>
            <a:ext cx="2786082" cy="1500198"/>
          </a:xfrm>
          <a:prstGeom prst="wedgeEllipseCallout">
            <a:avLst>
              <a:gd name="adj1" fmla="val 41379"/>
              <a:gd name="adj2" fmla="val 72508"/>
            </a:avLst>
          </a:prstGeom>
          <a:solidFill>
            <a:schemeClr val="bg2">
              <a:lumMod val="75000"/>
            </a:schemeClr>
          </a:solidFill>
          <a:ln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تم توسيع الكسر أربعة أسداس بعامل التوسيع 2 فحصلنا على اسم جديد للكسر</a:t>
            </a:r>
            <a:endParaRPr lang="he-IL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1" name="פרצוף מחייך 30"/>
          <p:cNvSpPr/>
          <p:nvPr/>
        </p:nvSpPr>
        <p:spPr>
          <a:xfrm>
            <a:off x="3000364" y="5929330"/>
            <a:ext cx="714380" cy="571504"/>
          </a:xfrm>
          <a:prstGeom prst="smileyFac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52 0.03585 -0.00052 0.07147 -0.00139 0.10731 C -0.00173 0.12026 -0.00486 0.15241 -0.01632 0.15703 C -0.02135 0.15912 -0.02639 0.16074 -0.03125 0.16305 C -0.03889 0.17253 -0.02951 0.16189 -0.03871 0.16883 C -0.04566 0.17392 -0.05347 0.18525 -0.06111 0.18872 C -0.06979 0.19265 -0.07569 0.19496 -0.08507 0.19681 C -0.11198 0.19612 -0.13871 0.19589 -0.16562 0.19473 C -0.18316 0.19404 -0.20034 0.18687 -0.21788 0.18687 " pathEditMode="relative" ptsTypes="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52 0.03585 -0.00052 0.07147 -0.00139 0.10731 C -0.00173 0.12026 -0.00486 0.15241 -0.01632 0.15703 C -0.02135 0.15912 -0.02639 0.16074 -0.03125 0.16305 C -0.03889 0.17253 -0.02951 0.16189 -0.03871 0.16883 C -0.04566 0.17392 -0.05347 0.18525 -0.06111 0.18872 C -0.06979 0.19265 -0.07569 0.19496 -0.08507 0.19681 C -0.11198 0.19612 -0.13871 0.19589 -0.16562 0.19473 C -0.18316 0.19404 -0.20034 0.18687 -0.21788 0.18687 " pathEditMode="relative" ptsTypes="ffffffffA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52 0.03585 -0.00052 0.07147 -0.00139 0.10731 C -0.00173 0.12026 -0.00486 0.15241 -0.01632 0.15703 C -0.02135 0.15912 -0.02639 0.16074 -0.03125 0.16305 C -0.03889 0.17253 -0.02951 0.16189 -0.03871 0.16883 C -0.04566 0.17392 -0.05347 0.18525 -0.06111 0.18872 C -0.06979 0.19265 -0.07569 0.19496 -0.08507 0.19681 C -0.11198 0.19612 -0.13871 0.19589 -0.16562 0.19473 C -0.18316 0.19404 -0.20034 0.18687 -0.21788 0.18687 " pathEditMode="relative" ptsTypes="ffffffff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52 0.03585 -0.00052 0.07147 -0.00139 0.10731 C -0.00173 0.12026 -0.00486 0.15241 -0.01632 0.15703 C -0.02135 0.15912 -0.02639 0.16074 -0.03125 0.16305 C -0.03889 0.17253 -0.02951 0.16189 -0.03871 0.16883 C -0.04566 0.17392 -0.05347 0.18525 -0.06111 0.18872 C -0.06979 0.19265 -0.07569 0.19496 -0.08507 0.19681 C -0.11198 0.19612 -0.13871 0.19589 -0.16562 0.19473 C -0.18316 0.19404 -0.20034 0.18687 -0.21788 0.18687 " pathEditMode="relative" ptsTypes="ffffffffA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399 0.01087 0.00625 0.0222 0.00885 0.03377 C 0.00937 0.03839 0.01024 0.04302 0.01042 0.04764 C 0.01111 0.07123 0.00173 0.18108 0.04167 0.19473 C 0.04913 0.19727 0.05469 0.19935 0.06267 0.20074 C 0.0743 0.2049 0.08646 0.2049 0.09844 0.20675 C 0.14583 0.2056 0.17344 0.20884 0.21337 0.19889 C 0.21892 0.19588 0.2243 0.19242 0.22969 0.18895 " pathEditMode="relative" ptsTypes="fffffff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399 0.01087 0.00625 0.0222 0.00885 0.03377 C 0.00937 0.03839 0.01024 0.04302 0.01042 0.04764 C 0.01111 0.07123 0.00173 0.18108 0.04167 0.19473 C 0.04913 0.19727 0.05469 0.19935 0.06267 0.20074 C 0.0743 0.2049 0.08646 0.2049 0.09844 0.20675 C 0.14583 0.2056 0.17344 0.20884 0.21337 0.19889 C 0.21892 0.19588 0.2243 0.19242 0.22969 0.18895 " pathEditMode="relative" ptsTypes="fffffff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399 0.01087 0.00625 0.0222 0.00885 0.03377 C 0.00937 0.03839 0.01024 0.04302 0.01042 0.04764 C 0.01111 0.07123 0.00173 0.18108 0.04167 0.19473 C 0.04913 0.19727 0.05469 0.19935 0.06267 0.20074 C 0.0743 0.2049 0.08646 0.2049 0.09844 0.20675 C 0.14583 0.2056 0.17344 0.20884 0.21337 0.19889 C 0.21892 0.19588 0.2243 0.19242 0.22969 0.18895 " pathEditMode="relative" ptsTypes="fffffffA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399 0.01087 0.00625 0.0222 0.00885 0.03377 C 0.00937 0.03839 0.01024 0.04302 0.01042 0.04764 C 0.01111 0.07123 0.00173 0.18108 0.04167 0.19473 C 0.04913 0.19727 0.05469 0.19935 0.06267 0.20074 C 0.0743 0.2049 0.08646 0.2049 0.09844 0.20675 C 0.14583 0.2056 0.17344 0.20884 0.21337 0.19889 C 0.21892 0.19588 0.2243 0.19242 0.22969 0.18895 " pathEditMode="relative" ptsTypes="fffffff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399 0.01087 0.00625 0.0222 0.00885 0.03377 C 0.00937 0.03839 0.01024 0.04302 0.01042 0.04764 C 0.01111 0.07123 0.00173 0.18108 0.04167 0.19473 C 0.04913 0.19727 0.05469 0.19935 0.06267 0.20074 C 0.0743 0.2049 0.08646 0.2049 0.09844 0.20675 C 0.14583 0.2056 0.17344 0.20884 0.21337 0.19889 C 0.21892 0.19588 0.2243 0.19242 0.22969 0.18895 " pathEditMode="relative" ptsTypes="fffffffA">
                                      <p:cBhvr>
                                        <p:cTn id="2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399 0.01087 0.00625 0.0222 0.00885 0.03377 C 0.00937 0.03839 0.01024 0.04302 0.01042 0.04764 C 0.01111 0.07123 0.00173 0.18108 0.04167 0.19473 C 0.04913 0.19727 0.05469 0.19935 0.06267 0.20074 C 0.0743 0.2049 0.08646 0.2049 0.09844 0.20675 C 0.14583 0.2056 0.17344 0.20884 0.21337 0.19889 C 0.21892 0.19588 0.2243 0.19242 0.22969 0.18895 " pathEditMode="relative" ptsTypes="fffffffA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399 0.01087 0.00625 0.0222 0.00885 0.03377 C 0.00937 0.03839 0.01024 0.04302 0.01042 0.04764 C 0.01111 0.07123 0.00173 0.18108 0.04167 0.19473 C 0.04913 0.19727 0.05469 0.19935 0.06267 0.20074 C 0.0743 0.2049 0.08646 0.2049 0.09844 0.20675 C 0.14583 0.2056 0.17344 0.20884 0.21337 0.19889 C 0.21892 0.19588 0.2243 0.19242 0.22969 0.18895 " pathEditMode="relative" ptsTypes="fffffffA">
                                      <p:cBhvr>
                                        <p:cTn id="2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399 0.01087 0.00625 0.0222 0.00885 0.03377 C 0.00937 0.03839 0.01024 0.04302 0.01042 0.04764 C 0.01111 0.07123 0.00173 0.18108 0.04167 0.19473 C 0.04913 0.19727 0.05469 0.19935 0.06267 0.20074 C 0.0743 0.2049 0.08646 0.2049 0.09844 0.20675 C 0.14583 0.2056 0.17344 0.20884 0.21337 0.19889 C 0.21892 0.19588 0.2243 0.19242 0.22969 0.18895 " pathEditMode="relative" ptsTypes="fffffffA"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4" grpId="0" animBg="1"/>
      <p:bldP spid="25" grpId="0"/>
      <p:bldP spid="28" grpId="0"/>
      <p:bldP spid="29" grpId="0" animBg="1"/>
      <p:bldP spid="30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err="1" smtClean="0"/>
              <a:t>اجمال</a:t>
            </a:r>
            <a:r>
              <a:rPr lang="ar-SA" dirty="0" smtClean="0"/>
              <a:t>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عملية التوسيع الكسر: هي ضرب البسط والمقام بنفس العدد</a:t>
            </a:r>
          </a:p>
          <a:p>
            <a:r>
              <a:rPr lang="ar-SA" dirty="0" smtClean="0"/>
              <a:t>يسمى العدد الذي ضربنا فيه البسط والمقام عامل التوسيع</a:t>
            </a:r>
          </a:p>
          <a:p>
            <a:endParaRPr lang="ar-SA" dirty="0" smtClean="0"/>
          </a:p>
          <a:p>
            <a:r>
              <a:rPr lang="ar-SA" dirty="0" smtClean="0"/>
              <a:t>مثال:1                          12  =    </a:t>
            </a:r>
            <a:r>
              <a:rPr lang="ar-SA" b="1" dirty="0" smtClean="0">
                <a:solidFill>
                  <a:srgbClr val="FF0000"/>
                </a:solidFill>
              </a:rPr>
              <a:t>3</a:t>
            </a:r>
            <a:r>
              <a:rPr lang="ar-SA" dirty="0" smtClean="0"/>
              <a:t>   ×  4</a:t>
            </a:r>
          </a:p>
          <a:p>
            <a:pPr>
              <a:buNone/>
            </a:pPr>
            <a:r>
              <a:rPr lang="ar-SA" dirty="0" smtClean="0"/>
              <a:t>                                     18 =     </a:t>
            </a:r>
            <a:r>
              <a:rPr lang="ar-SA" b="1" dirty="0" smtClean="0">
                <a:solidFill>
                  <a:srgbClr val="FF0000"/>
                </a:solidFill>
              </a:rPr>
              <a:t>3 </a:t>
            </a:r>
            <a:r>
              <a:rPr lang="ar-SA" dirty="0" smtClean="0"/>
              <a:t> ×   6</a:t>
            </a:r>
          </a:p>
          <a:p>
            <a:endParaRPr lang="ar-SA" dirty="0" smtClean="0"/>
          </a:p>
          <a:p>
            <a:r>
              <a:rPr lang="ar-SA" dirty="0" smtClean="0"/>
              <a:t>عملية توسيع الكسر تعطينا صور جديدة مساوية للكسر الأصلي</a:t>
            </a:r>
          </a:p>
          <a:p>
            <a:pPr>
              <a:buNone/>
            </a:pPr>
            <a:endParaRPr lang="he-IL" dirty="0"/>
          </a:p>
        </p:txBody>
      </p:sp>
      <p:cxnSp>
        <p:nvCxnSpPr>
          <p:cNvPr id="8" name="מחבר ישר 7"/>
          <p:cNvCxnSpPr/>
          <p:nvPr/>
        </p:nvCxnSpPr>
        <p:spPr>
          <a:xfrm>
            <a:off x="2928926" y="3784602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מחבר ישר 12"/>
          <p:cNvCxnSpPr/>
          <p:nvPr/>
        </p:nvCxnSpPr>
        <p:spPr>
          <a:xfrm>
            <a:off x="4786314" y="3784602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מלבן 13"/>
          <p:cNvSpPr/>
          <p:nvPr/>
        </p:nvSpPr>
        <p:spPr>
          <a:xfrm>
            <a:off x="2571736" y="3286124"/>
            <a:ext cx="2928958" cy="1071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9" name="מחבר חץ ישר 8"/>
          <p:cNvCxnSpPr/>
          <p:nvPr/>
        </p:nvCxnSpPr>
        <p:spPr>
          <a:xfrm>
            <a:off x="3357554" y="2857496"/>
            <a:ext cx="571504" cy="42862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181</TotalTime>
  <Words>103</Words>
  <Application>Microsoft Office PowerPoint</Application>
  <PresentationFormat>‫הצגה על המסך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6" baseType="lpstr">
      <vt:lpstr>זרימה</vt:lpstr>
      <vt:lpstr>Equation</vt:lpstr>
      <vt:lpstr>صور مختلفة لنفس الكسر</vt:lpstr>
      <vt:lpstr>اكثر من صورة للكسر  </vt:lpstr>
      <vt:lpstr>مثال 2:</vt:lpstr>
      <vt:lpstr>اجمال: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صور مختلفة لنفس الكسر</dc:title>
  <dc:creator>User</dc:creator>
  <cp:lastModifiedBy>win10</cp:lastModifiedBy>
  <cp:revision>20</cp:revision>
  <dcterms:created xsi:type="dcterms:W3CDTF">2011-10-29T08:31:40Z</dcterms:created>
  <dcterms:modified xsi:type="dcterms:W3CDTF">2020-10-17T11:39:17Z</dcterms:modified>
</cp:coreProperties>
</file>