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2" r:id="rId2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en-US" altLang="he-IL">
              <a:solidFill>
                <a:srgbClr val="1C1C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altLang="he-IL">
              <a:solidFill>
                <a:srgbClr val="1C1C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53011F-C7A9-4425-ACBE-49F8FA82B99F}" type="slidenum">
              <a:rPr lang="en-US" altLang="he-IL" smtClean="0">
                <a:solidFill>
                  <a:srgbClr val="1C1C1C"/>
                </a:solidFill>
              </a:rPr>
              <a:pPr/>
              <a:t>‹#›</a:t>
            </a:fld>
            <a:endParaRPr lang="en-US" altLang="he-IL">
              <a:solidFill>
                <a:srgbClr val="1C1C1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60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E753-9736-47A3-B7DC-65C0AE376421}" type="slidenum">
              <a:rPr lang="en-US" altLang="he-IL" smtClean="0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9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2959-7775-4632-9DC8-7FF378AC3A54}" type="slidenum">
              <a:rPr lang="en-US" altLang="he-IL" smtClean="0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8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E50F-E7D5-4620-8F4A-AB062D721B23}" type="slidenum">
              <a:rPr lang="en-US" altLang="he-IL" smtClean="0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6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D63A-DB24-4839-9702-6B2B24D01606}" type="slidenum">
              <a:rPr lang="en-US" altLang="he-IL" smtClean="0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59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A7FB-1F99-4167-BDF2-74ACBE285A9A}" type="slidenum">
              <a:rPr lang="en-US" altLang="he-IL" smtClean="0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12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4EB6-615F-4919-BF8F-5076CCE8DC75}" type="slidenum">
              <a:rPr lang="en-US" altLang="he-IL" smtClean="0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47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2BED-59A4-4607-9E5D-D5EA7F3B6D3C}" type="slidenum">
              <a:rPr lang="en-US" altLang="he-IL" smtClean="0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78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89F6-B572-42BB-A6F1-22B92910D7E3}" type="slidenum">
              <a:rPr lang="en-US" altLang="he-IL" smtClean="0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05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A1F33FE-1A11-4655-816A-F120526F2D34}" type="slidenum">
              <a:rPr lang="en-US" altLang="he-IL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79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A1F33FE-1A11-4655-816A-F120526F2D34}" type="slidenum">
              <a:rPr lang="en-US" altLang="he-IL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35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A1F33FE-1A11-4655-816A-F120526F2D34}" type="slidenum">
              <a:rPr lang="en-US" altLang="he-IL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3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A1F33FE-1A11-4655-816A-F120526F2D34}" type="slidenum">
              <a:rPr lang="en-US" altLang="he-IL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2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A1F33FE-1A11-4655-816A-F120526F2D34}" type="slidenum">
              <a:rPr lang="en-US" altLang="he-IL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53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A1F33FE-1A11-4655-816A-F120526F2D34}" type="slidenum">
              <a:rPr lang="en-US" altLang="he-IL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4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62F1-C5F2-48D2-960F-BB98FEC64E12}" type="slidenum">
              <a:rPr lang="en-US" altLang="he-IL" smtClean="0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588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841-5A16-41AA-B844-AD605016953A}" type="slidenum">
              <a:rPr lang="en-US" altLang="he-IL" smtClean="0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34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2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Parts of speech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Verbs</a:t>
            </a:r>
          </a:p>
          <a:p>
            <a:r>
              <a:rPr lang="ar-SA" sz="3200" dirty="0" smtClean="0">
                <a:solidFill>
                  <a:srgbClr val="FF0000"/>
                </a:solidFill>
              </a:rPr>
              <a:t>الأفعال </a:t>
            </a:r>
            <a:endParaRPr lang="he-I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7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957264"/>
            <a:ext cx="7793037" cy="8032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he-IL" sz="6000" b="1"/>
              <a:t>VERB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600200" y="1828800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2800" b="1" dirty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en-US" altLang="he-IL" sz="3600" b="1" dirty="0">
                <a:solidFill>
                  <a:srgbClr val="000000"/>
                </a:solidFill>
                <a:cs typeface="Arial" panose="020B0604020202020204" pitchFamily="34" charset="0"/>
              </a:rPr>
              <a:t>The main word in the predicate of a sentence that expresses </a:t>
            </a:r>
            <a:r>
              <a:rPr lang="en-US" altLang="he-IL" sz="3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action.</a:t>
            </a:r>
            <a:endParaRPr lang="en-US" altLang="he-IL" sz="3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00200" y="3103563"/>
            <a:ext cx="89154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ar-SA" altLang="he-IL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الكلمة الرئيسية في مسند الجملة التي تعبر عن فعل .</a:t>
            </a:r>
            <a:r>
              <a:rPr lang="ar-SA" altLang="he-IL" sz="2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en-US" altLang="he-IL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28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Action verbs</a:t>
            </a:r>
            <a:r>
              <a:rPr lang="en-US" altLang="he-IL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tell what the subject does.(</a:t>
            </a:r>
            <a:r>
              <a:rPr lang="en-US" altLang="he-IL" sz="2400" b="1" dirty="0">
                <a:solidFill>
                  <a:srgbClr val="000000"/>
                </a:solidFill>
                <a:cs typeface="Arial" panose="020B0604020202020204" pitchFamily="34" charset="0"/>
              </a:rPr>
              <a:t>sing</a:t>
            </a:r>
            <a:r>
              <a:rPr lang="en-US" altLang="he-IL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ar-SA" altLang="he-IL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الأفعال تخبر ما الذي يقوم به الفاعل </a:t>
            </a:r>
            <a:endParaRPr lang="en-US" altLang="he-IL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he-IL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Other </a:t>
            </a:r>
            <a:r>
              <a:rPr lang="en-US" altLang="he-IL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verbs are called </a:t>
            </a:r>
            <a:r>
              <a:rPr lang="en-US" altLang="he-IL" sz="2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helping</a:t>
            </a:r>
            <a:r>
              <a:rPr lang="en-US" altLang="he-IL" sz="2800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he-IL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or </a:t>
            </a:r>
            <a:r>
              <a:rPr lang="en-US" altLang="he-IL" sz="2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auxiliary verbs</a:t>
            </a:r>
            <a:r>
              <a:rPr lang="en-US" altLang="he-IL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US" altLang="he-IL" sz="2400" dirty="0">
                <a:solidFill>
                  <a:srgbClr val="000000"/>
                </a:solidFill>
              </a:rPr>
              <a:t> (has, have</a:t>
            </a:r>
            <a:r>
              <a:rPr lang="en-US" altLang="he-IL" sz="2400" dirty="0" smtClean="0">
                <a:solidFill>
                  <a:srgbClr val="000000"/>
                </a:solidFill>
              </a:rPr>
              <a:t>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ar-SA" altLang="he-IL" sz="2400" dirty="0" smtClean="0">
                <a:solidFill>
                  <a:srgbClr val="000000"/>
                </a:solidFill>
              </a:rPr>
              <a:t>الأفعال الأخرى تدعى أفعال مساعدة </a:t>
            </a:r>
            <a:endParaRPr lang="en-US" altLang="he-I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0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Circle the verb in the sentence. Then, translate the verb: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ar-SA" sz="2800" b="1" dirty="0" smtClean="0">
                <a:solidFill>
                  <a:srgbClr val="FF0000"/>
                </a:solidFill>
              </a:rPr>
              <a:t>ضع دائرة حول الفعل في </a:t>
            </a:r>
            <a:r>
              <a:rPr lang="ar-SA" sz="2800" b="1" smtClean="0">
                <a:solidFill>
                  <a:srgbClr val="FF0000"/>
                </a:solidFill>
              </a:rPr>
              <a:t>الجملة ثم ترجم </a:t>
            </a:r>
            <a:r>
              <a:rPr lang="ar-SA" sz="2800" b="1" dirty="0" smtClean="0">
                <a:solidFill>
                  <a:srgbClr val="FF0000"/>
                </a:solidFill>
              </a:rPr>
              <a:t>الفعل  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295402" y="2520434"/>
            <a:ext cx="3415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1.The </a:t>
            </a:r>
            <a:r>
              <a:rPr lang="en-US" sz="2000" dirty="0"/>
              <a:t>teachers are coming now .</a:t>
            </a:r>
            <a:endParaRPr lang="he-IL" sz="2000" dirty="0"/>
          </a:p>
        </p:txBody>
      </p:sp>
      <p:sp>
        <p:nvSpPr>
          <p:cNvPr id="5" name="מלבן 4"/>
          <p:cNvSpPr/>
          <p:nvPr/>
        </p:nvSpPr>
        <p:spPr>
          <a:xfrm>
            <a:off x="1295402" y="291516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2. The </a:t>
            </a:r>
            <a:r>
              <a:rPr lang="en-US" sz="2000" dirty="0"/>
              <a:t>baby is crying  because he is hungry.</a:t>
            </a:r>
          </a:p>
          <a:p>
            <a:r>
              <a:rPr lang="en-US" sz="2000" dirty="0" smtClean="0"/>
              <a:t>3. Dad  </a:t>
            </a:r>
            <a:r>
              <a:rPr lang="en-US" sz="2000" dirty="0"/>
              <a:t>is painting a picture . </a:t>
            </a:r>
          </a:p>
        </p:txBody>
      </p:sp>
      <p:sp>
        <p:nvSpPr>
          <p:cNvPr id="6" name="מלבן 5"/>
          <p:cNvSpPr/>
          <p:nvPr/>
        </p:nvSpPr>
        <p:spPr>
          <a:xfrm>
            <a:off x="1295402" y="3586899"/>
            <a:ext cx="2686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</a:t>
            </a:r>
            <a:r>
              <a:rPr lang="en-US" sz="2000" dirty="0" smtClean="0"/>
              <a:t>. Mom </a:t>
            </a:r>
            <a:r>
              <a:rPr lang="en-US" sz="2000" dirty="0"/>
              <a:t>is baking a cake .</a:t>
            </a:r>
            <a:endParaRPr lang="he-IL" sz="2000" dirty="0"/>
          </a:p>
        </p:txBody>
      </p:sp>
      <p:sp>
        <p:nvSpPr>
          <p:cNvPr id="7" name="מלבן 6"/>
          <p:cNvSpPr/>
          <p:nvPr/>
        </p:nvSpPr>
        <p:spPr>
          <a:xfrm>
            <a:off x="1295402" y="3981632"/>
            <a:ext cx="2958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5. They </a:t>
            </a:r>
            <a:r>
              <a:rPr lang="en-US" sz="2000" dirty="0"/>
              <a:t>are going to school.</a:t>
            </a:r>
            <a:endParaRPr lang="he-IL" sz="2000" dirty="0"/>
          </a:p>
        </p:txBody>
      </p:sp>
      <p:sp>
        <p:nvSpPr>
          <p:cNvPr id="8" name="מלבן 7"/>
          <p:cNvSpPr/>
          <p:nvPr/>
        </p:nvSpPr>
        <p:spPr>
          <a:xfrm>
            <a:off x="1274953" y="4312530"/>
            <a:ext cx="333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6. The </a:t>
            </a:r>
            <a:r>
              <a:rPr lang="en-US" sz="2000" dirty="0"/>
              <a:t>cat is sitting on the tree .</a:t>
            </a:r>
            <a:endParaRPr lang="he-IL" sz="2000" dirty="0"/>
          </a:p>
        </p:txBody>
      </p:sp>
      <p:sp>
        <p:nvSpPr>
          <p:cNvPr id="9" name="מלבן 8"/>
          <p:cNvSpPr/>
          <p:nvPr/>
        </p:nvSpPr>
        <p:spPr>
          <a:xfrm>
            <a:off x="1295402" y="4597671"/>
            <a:ext cx="3589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7. Ahmed and Ali swim in the sea.</a:t>
            </a:r>
            <a:endParaRPr lang="he-IL" sz="2000" dirty="0"/>
          </a:p>
        </p:txBody>
      </p:sp>
      <p:sp>
        <p:nvSpPr>
          <p:cNvPr id="10" name="מלבן 9"/>
          <p:cNvSpPr/>
          <p:nvPr/>
        </p:nvSpPr>
        <p:spPr>
          <a:xfrm>
            <a:off x="1274953" y="4917330"/>
            <a:ext cx="2262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8.They </a:t>
            </a:r>
            <a:r>
              <a:rPr lang="en-US" sz="2000" dirty="0"/>
              <a:t>speak Arabic</a:t>
            </a:r>
            <a:r>
              <a:rPr lang="en-US" sz="2000" dirty="0" smtClean="0"/>
              <a:t>.</a:t>
            </a:r>
            <a:endParaRPr lang="he-IL" sz="2000" dirty="0"/>
          </a:p>
        </p:txBody>
      </p:sp>
      <p:sp>
        <p:nvSpPr>
          <p:cNvPr id="11" name="מלבן 10"/>
          <p:cNvSpPr/>
          <p:nvPr/>
        </p:nvSpPr>
        <p:spPr>
          <a:xfrm>
            <a:off x="6683459" y="2550970"/>
            <a:ext cx="227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9.Dad </a:t>
            </a:r>
            <a:r>
              <a:rPr lang="en-US" sz="2000" dirty="0"/>
              <a:t>fixes the door.</a:t>
            </a:r>
            <a:endParaRPr lang="he-IL" sz="2000" dirty="0"/>
          </a:p>
        </p:txBody>
      </p:sp>
      <p:sp>
        <p:nvSpPr>
          <p:cNvPr id="12" name="מלבן 11"/>
          <p:cNvSpPr/>
          <p:nvPr/>
        </p:nvSpPr>
        <p:spPr>
          <a:xfrm>
            <a:off x="6683459" y="2915167"/>
            <a:ext cx="3696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10. My </a:t>
            </a:r>
            <a:r>
              <a:rPr lang="en-US" sz="2000" dirty="0"/>
              <a:t>friends visit me on Monday.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674020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158</Words>
  <Application>Microsoft Office PowerPoint</Application>
  <PresentationFormat>מסך רחב</PresentationFormat>
  <Paragraphs>21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Arial</vt:lpstr>
      <vt:lpstr>Garamond</vt:lpstr>
      <vt:lpstr>Times New Roman</vt:lpstr>
      <vt:lpstr>אורגני</vt:lpstr>
      <vt:lpstr>1_אורגני</vt:lpstr>
      <vt:lpstr>Parts of speech</vt:lpstr>
      <vt:lpstr>VERB</vt:lpstr>
      <vt:lpstr>Circle the verb in the sentence. Then, translate the verb: ضع دائرة حول الفعل في الجملة ثم ترجم الفعل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HP</dc:creator>
  <cp:lastModifiedBy>HP</cp:lastModifiedBy>
  <cp:revision>6</cp:revision>
  <dcterms:created xsi:type="dcterms:W3CDTF">2020-09-30T08:04:28Z</dcterms:created>
  <dcterms:modified xsi:type="dcterms:W3CDTF">2020-09-30T08:49:17Z</dcterms:modified>
</cp:coreProperties>
</file>