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1" r:id="rId6"/>
    <p:sldId id="262" r:id="rId7"/>
    <p:sldId id="263" r:id="rId8"/>
    <p:sldId id="264" r:id="rId9"/>
    <p:sldId id="260" r:id="rId10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529676D-CCFF-4D40-9109-C8F2A0240D77}" type="datetimeFigureOut">
              <a:rPr lang="he-IL" smtClean="0"/>
              <a:t>ג'/תשרי/תשפ"א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4F06E3B-1C3C-49E5-A394-77A92DB660E4}" type="slidenum">
              <a:rPr lang="he-IL" smtClean="0"/>
              <a:t>‹#›</a:t>
            </a:fld>
            <a:endParaRPr lang="he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293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676D-CCFF-4D40-9109-C8F2A0240D77}" type="datetimeFigureOut">
              <a:rPr lang="he-IL" smtClean="0"/>
              <a:t>ג'/תשרי/תשפ"א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6E3B-1C3C-49E5-A394-77A92DB660E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845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676D-CCFF-4D40-9109-C8F2A0240D77}" type="datetimeFigureOut">
              <a:rPr lang="he-IL" smtClean="0"/>
              <a:t>ג'/תשרי/תשפ"א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6E3B-1C3C-49E5-A394-77A92DB660E4}" type="slidenum">
              <a:rPr lang="he-IL" smtClean="0"/>
              <a:t>‹#›</a:t>
            </a:fld>
            <a:endParaRPr lang="he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158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676D-CCFF-4D40-9109-C8F2A0240D77}" type="datetimeFigureOut">
              <a:rPr lang="he-IL" smtClean="0"/>
              <a:t>ג'/תשרי/תשפ"א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6E3B-1C3C-49E5-A394-77A92DB660E4}" type="slidenum">
              <a:rPr lang="he-IL" smtClean="0"/>
              <a:t>‹#›</a:t>
            </a:fld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328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676D-CCFF-4D40-9109-C8F2A0240D77}" type="datetimeFigureOut">
              <a:rPr lang="he-IL" smtClean="0"/>
              <a:t>ג'/תשרי/תשפ"א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6E3B-1C3C-49E5-A394-77A92DB660E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5340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676D-CCFF-4D40-9109-C8F2A0240D77}" type="datetimeFigureOut">
              <a:rPr lang="he-IL" smtClean="0"/>
              <a:t>ג'/תשרי/תשפ"א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6E3B-1C3C-49E5-A394-77A92DB660E4}" type="slidenum">
              <a:rPr lang="he-IL" smtClean="0"/>
              <a:t>‹#›</a:t>
            </a:fld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748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676D-CCFF-4D40-9109-C8F2A0240D77}" type="datetimeFigureOut">
              <a:rPr lang="he-IL" smtClean="0"/>
              <a:t>ג'/תשרי/תשפ"א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6E3B-1C3C-49E5-A394-77A92DB660E4}" type="slidenum">
              <a:rPr lang="he-IL" smtClean="0"/>
              <a:t>‹#›</a:t>
            </a:fld>
            <a:endParaRPr lang="he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881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676D-CCFF-4D40-9109-C8F2A0240D77}" type="datetimeFigureOut">
              <a:rPr lang="he-IL" smtClean="0"/>
              <a:t>ג'/תשרי/תשפ"א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6E3B-1C3C-49E5-A394-77A92DB660E4}" type="slidenum">
              <a:rPr lang="he-IL" smtClean="0"/>
              <a:t>‹#›</a:t>
            </a:fld>
            <a:endParaRPr lang="he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294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676D-CCFF-4D40-9109-C8F2A0240D77}" type="datetimeFigureOut">
              <a:rPr lang="he-IL" smtClean="0"/>
              <a:t>ג'/תשרי/תשפ"א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6E3B-1C3C-49E5-A394-77A92DB660E4}" type="slidenum">
              <a:rPr lang="he-IL" smtClean="0"/>
              <a:t>‹#›</a:t>
            </a:fld>
            <a:endParaRPr lang="he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433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676D-CCFF-4D40-9109-C8F2A0240D77}" type="datetimeFigureOut">
              <a:rPr lang="he-IL" smtClean="0"/>
              <a:t>ג'/תשרי/תשפ"א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6E3B-1C3C-49E5-A394-77A92DB660E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303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676D-CCFF-4D40-9109-C8F2A0240D77}" type="datetimeFigureOut">
              <a:rPr lang="he-IL" smtClean="0"/>
              <a:t>ג'/תשרי/תשפ"א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6E3B-1C3C-49E5-A394-77A92DB660E4}" type="slidenum">
              <a:rPr lang="he-IL" smtClean="0"/>
              <a:t>‹#›</a:t>
            </a:fld>
            <a:endParaRPr lang="he-I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7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676D-CCFF-4D40-9109-C8F2A0240D77}" type="datetimeFigureOut">
              <a:rPr lang="he-IL" smtClean="0"/>
              <a:t>ג'/תשרי/תשפ"א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6E3B-1C3C-49E5-A394-77A92DB660E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76854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676D-CCFF-4D40-9109-C8F2A0240D77}" type="datetimeFigureOut">
              <a:rPr lang="he-IL" smtClean="0"/>
              <a:t>ג'/תשרי/תשפ"א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6E3B-1C3C-49E5-A394-77A92DB660E4}" type="slidenum">
              <a:rPr lang="he-IL" smtClean="0"/>
              <a:t>‹#›</a:t>
            </a:fld>
            <a:endParaRPr lang="he-I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701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676D-CCFF-4D40-9109-C8F2A0240D77}" type="datetimeFigureOut">
              <a:rPr lang="he-IL" smtClean="0"/>
              <a:t>ג'/תשרי/תשפ"א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6E3B-1C3C-49E5-A394-77A92DB660E4}" type="slidenum">
              <a:rPr lang="he-IL" smtClean="0"/>
              <a:t>‹#›</a:t>
            </a:fld>
            <a:endParaRPr lang="he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7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676D-CCFF-4D40-9109-C8F2A0240D77}" type="datetimeFigureOut">
              <a:rPr lang="he-IL" smtClean="0"/>
              <a:t>ג'/תשרי/תשפ"א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6E3B-1C3C-49E5-A394-77A92DB660E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36033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676D-CCFF-4D40-9109-C8F2A0240D77}" type="datetimeFigureOut">
              <a:rPr lang="he-IL" smtClean="0"/>
              <a:t>ג'/תשרי/תשפ"א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6E3B-1C3C-49E5-A394-77A92DB660E4}" type="slidenum">
              <a:rPr lang="he-IL" smtClean="0"/>
              <a:t>‹#›</a:t>
            </a:fld>
            <a:endParaRPr lang="he-I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426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676D-CCFF-4D40-9109-C8F2A0240D77}" type="datetimeFigureOut">
              <a:rPr lang="he-IL" smtClean="0"/>
              <a:t>ג'/תשרי/תשפ"א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6E3B-1C3C-49E5-A394-77A92DB660E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54355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529676D-CCFF-4D40-9109-C8F2A0240D77}" type="datetimeFigureOut">
              <a:rPr lang="he-IL" smtClean="0"/>
              <a:t>ג'/תשרי/תשפ"א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4F06E3B-1C3C-49E5-A394-77A92DB660E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2370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Articles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{The} </a:t>
            </a:r>
            <a:endParaRPr lang="he-IL" sz="4000" dirty="0"/>
          </a:p>
        </p:txBody>
      </p:sp>
    </p:spTree>
    <p:extLst>
      <p:ext uri="{BB962C8B-B14F-4D97-AF65-F5344CB8AC3E}">
        <p14:creationId xmlns:p14="http://schemas.microsoft.com/office/powerpoint/2010/main" val="3158331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1545334" y="1644134"/>
            <a:ext cx="970686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4800" dirty="0" smtClean="0"/>
              <a:t>Definite Article </a:t>
            </a:r>
          </a:p>
          <a:p>
            <a:pPr algn="l" rtl="0"/>
            <a:r>
              <a:rPr lang="en-US" sz="3600" dirty="0" smtClean="0"/>
              <a:t>•The </a:t>
            </a:r>
            <a:r>
              <a:rPr lang="ar-SA" sz="3600" dirty="0" smtClean="0"/>
              <a:t>ال التعريف</a:t>
            </a:r>
            <a:r>
              <a:rPr lang="en-US" sz="3600" dirty="0" smtClean="0"/>
              <a:t> – refers to specific or particular nouns.  </a:t>
            </a:r>
            <a:r>
              <a:rPr lang="ar-SA" sz="3600" dirty="0" smtClean="0"/>
              <a:t> </a:t>
            </a:r>
            <a:r>
              <a:rPr lang="ar-SA" sz="2800" dirty="0" smtClean="0"/>
              <a:t>مع الأسماء معينة أو محددة </a:t>
            </a:r>
            <a:r>
              <a:rPr lang="en-US" sz="3600" dirty="0" smtClean="0"/>
              <a:t>The</a:t>
            </a:r>
            <a:r>
              <a:rPr lang="ar-SA" sz="2400" dirty="0" smtClean="0"/>
              <a:t>نستخدم </a:t>
            </a:r>
          </a:p>
          <a:p>
            <a:pPr algn="ctr" rtl="0"/>
            <a:r>
              <a:rPr lang="en-US" sz="2400" dirty="0" smtClean="0">
                <a:solidFill>
                  <a:srgbClr val="FF0000"/>
                </a:solidFill>
              </a:rPr>
              <a:t>Example 1: </a:t>
            </a:r>
          </a:p>
          <a:p>
            <a:pPr algn="ctr" rtl="0"/>
            <a:r>
              <a:rPr lang="en-US" sz="2400" dirty="0" smtClean="0">
                <a:solidFill>
                  <a:srgbClr val="FF0000"/>
                </a:solidFill>
              </a:rPr>
              <a:t>This is a boy.</a:t>
            </a:r>
          </a:p>
          <a:p>
            <a:pPr algn="ctr" rtl="0"/>
            <a:r>
              <a:rPr lang="en-US" sz="2400" dirty="0" smtClean="0">
                <a:solidFill>
                  <a:srgbClr val="FF0000"/>
                </a:solidFill>
              </a:rPr>
              <a:t>The boy is tall.</a:t>
            </a:r>
            <a:endParaRPr lang="ar-SA" sz="2400" dirty="0">
              <a:solidFill>
                <a:srgbClr val="FF0000"/>
              </a:solidFill>
            </a:endParaRPr>
          </a:p>
          <a:p>
            <a:pPr algn="ctr" rtl="0"/>
            <a:endParaRPr lang="en-US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920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Example2: </a:t>
            </a:r>
          </a:p>
          <a:p>
            <a:pPr marL="342900" lvl="0" indent="-342900" algn="l" defTabSz="914400" rtl="0" fontAlgn="base">
              <a:lnSpc>
                <a:spcPct val="80000"/>
              </a:lnSpc>
              <a:spcAft>
                <a:spcPct val="0"/>
              </a:spcAft>
              <a:buClr>
                <a:srgbClr val="0099CC"/>
              </a:buClr>
              <a:buSzTx/>
              <a:buFontTx/>
              <a:buChar char="•"/>
            </a:pPr>
            <a:r>
              <a:rPr kumimoji="1" lang="es-ES" altLang="he-IL" sz="2800" dirty="0">
                <a:solidFill>
                  <a:srgbClr val="FF0000"/>
                </a:solidFill>
                <a:latin typeface="Arial"/>
              </a:rPr>
              <a:t>"I just saw </a:t>
            </a:r>
            <a:r>
              <a:rPr kumimoji="1" lang="es-ES" altLang="he-IL" sz="2800" b="1" dirty="0">
                <a:solidFill>
                  <a:srgbClr val="FF0000"/>
                </a:solidFill>
                <a:latin typeface="Arial"/>
              </a:rPr>
              <a:t>the</a:t>
            </a:r>
            <a:r>
              <a:rPr kumimoji="1" lang="es-ES" altLang="he-IL" sz="2800" dirty="0">
                <a:solidFill>
                  <a:srgbClr val="FF0000"/>
                </a:solidFill>
                <a:latin typeface="Arial"/>
              </a:rPr>
              <a:t> most popular movie of the year</a:t>
            </a:r>
            <a:r>
              <a:rPr kumimoji="1" lang="es-ES" altLang="he-IL" sz="2800" dirty="0" smtClean="0">
                <a:solidFill>
                  <a:srgbClr val="FF0000"/>
                </a:solidFill>
                <a:latin typeface="Arial"/>
              </a:rPr>
              <a:t>.“</a:t>
            </a:r>
          </a:p>
          <a:p>
            <a:pPr marL="342900" lvl="0" indent="-342900" algn="l" defTabSz="914400" rtl="0" fontAlgn="base">
              <a:lnSpc>
                <a:spcPct val="80000"/>
              </a:lnSpc>
              <a:spcAft>
                <a:spcPct val="0"/>
              </a:spcAft>
              <a:buClr>
                <a:srgbClr val="0099CC"/>
              </a:buClr>
              <a:buSzTx/>
              <a:buFontTx/>
              <a:buChar char="•"/>
            </a:pPr>
            <a:r>
              <a:rPr kumimoji="1" lang="ar-SA" altLang="he-IL" sz="2800" dirty="0" smtClean="0">
                <a:solidFill>
                  <a:srgbClr val="FF0000"/>
                </a:solidFill>
                <a:latin typeface="Arial"/>
              </a:rPr>
              <a:t>شاهدت الان اكثر فيلم مشهور لهذه السنة</a:t>
            </a:r>
            <a:endParaRPr kumimoji="1" lang="es-ES" altLang="he-IL" sz="2800" dirty="0" smtClean="0">
              <a:solidFill>
                <a:srgbClr val="FF0000"/>
              </a:solidFill>
              <a:latin typeface="Arial"/>
            </a:endParaRPr>
          </a:p>
          <a:p>
            <a:pPr marL="0" lvl="0" indent="0" algn="l" defTabSz="914400" rtl="0" fontAlgn="base">
              <a:lnSpc>
                <a:spcPct val="80000"/>
              </a:lnSpc>
              <a:spcAft>
                <a:spcPct val="0"/>
              </a:spcAft>
              <a:buClr>
                <a:srgbClr val="0099CC"/>
              </a:buClr>
              <a:buSzTx/>
              <a:buNone/>
            </a:pPr>
            <a:r>
              <a:rPr kumimoji="1" lang="es-ES" altLang="he-IL" sz="28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kumimoji="1" lang="es-ES" altLang="he-IL" sz="2800" dirty="0">
                <a:solidFill>
                  <a:srgbClr val="000000"/>
                </a:solidFill>
                <a:latin typeface="Arial"/>
              </a:rPr>
              <a:t>There are many movies, but only one particular movie is the most popular. Therefore, we use </a:t>
            </a:r>
            <a:r>
              <a:rPr kumimoji="1" lang="es-ES" altLang="he-IL" sz="2800" b="1" dirty="0">
                <a:solidFill>
                  <a:srgbClr val="000000"/>
                </a:solidFill>
                <a:latin typeface="Arial"/>
              </a:rPr>
              <a:t>the</a:t>
            </a:r>
            <a:r>
              <a:rPr kumimoji="1" lang="es-ES" altLang="he-IL" sz="280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0" indent="0" algn="l" rtl="0">
              <a:buNone/>
            </a:pPr>
            <a:r>
              <a:rPr lang="ar-SA" dirty="0" smtClean="0"/>
              <a:t>يوجد الكثير من الأفلام, ولكن فيلم واحد معين هو المشهور. </a:t>
            </a:r>
          </a:p>
          <a:p>
            <a:pPr algn="l" rtl="0"/>
            <a:r>
              <a:rPr lang="ar-SA" dirty="0" smtClean="0"/>
              <a:t>لذلك استخدمنا </a:t>
            </a:r>
            <a:r>
              <a:rPr lang="en-US" dirty="0" smtClean="0"/>
              <a:t>The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91979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193800" y="1480235"/>
            <a:ext cx="104140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 smtClean="0"/>
              <a:t>We use the when it is clear which person or thing we mean. For example: </a:t>
            </a:r>
            <a:r>
              <a:rPr lang="en-US" sz="2800" dirty="0" smtClean="0">
                <a:solidFill>
                  <a:srgbClr val="FF0000"/>
                </a:solidFill>
              </a:rPr>
              <a:t>the roof, the backyard, the kitchen (house)</a:t>
            </a:r>
            <a:endParaRPr lang="en-US" sz="2800" dirty="0">
              <a:solidFill>
                <a:srgbClr val="FF0000"/>
              </a:solidFill>
            </a:endParaRPr>
          </a:p>
          <a:p>
            <a:pPr algn="r"/>
            <a:r>
              <a:rPr lang="ar-SA" sz="2800" dirty="0" smtClean="0"/>
              <a:t>نستخدم </a:t>
            </a:r>
            <a:r>
              <a:rPr lang="en-US" sz="2800" dirty="0" smtClean="0"/>
              <a:t>the</a:t>
            </a:r>
            <a:r>
              <a:rPr lang="ar-SA" sz="2800" dirty="0" smtClean="0"/>
              <a:t> عندما يكون واضح ومعروف عن أي </a:t>
            </a:r>
            <a:r>
              <a:rPr lang="ar-SA" sz="2800" dirty="0"/>
              <a:t>ش</a:t>
            </a:r>
            <a:r>
              <a:rPr lang="ar-SA" sz="2800" dirty="0" smtClean="0"/>
              <a:t>خص أو شيء نقصد. </a:t>
            </a:r>
          </a:p>
          <a:p>
            <a:pPr algn="r"/>
            <a:endParaRPr lang="ar-SA" sz="2800" dirty="0"/>
          </a:p>
          <a:p>
            <a:pPr algn="l" rtl="0"/>
            <a:r>
              <a:rPr lang="en-US" sz="2800" dirty="0" smtClean="0"/>
              <a:t>It used with singular and plural nouns. </a:t>
            </a:r>
          </a:p>
          <a:p>
            <a:pPr algn="r"/>
            <a:r>
              <a:rPr lang="ar-SA" sz="2400" dirty="0" smtClean="0"/>
              <a:t>نستخدم  </a:t>
            </a:r>
            <a:r>
              <a:rPr lang="en-US" sz="2400" dirty="0" smtClean="0"/>
              <a:t>the</a:t>
            </a:r>
            <a:r>
              <a:rPr lang="ar-SA" sz="2400" dirty="0" smtClean="0"/>
              <a:t> مع الأسماء المفردة والجمع.</a:t>
            </a:r>
          </a:p>
          <a:p>
            <a:pPr algn="ctr" rtl="0"/>
            <a:r>
              <a:rPr lang="ar-SA" sz="2400" dirty="0" smtClean="0"/>
              <a:t>  </a:t>
            </a:r>
            <a:r>
              <a:rPr lang="en-US" sz="2400" dirty="0" smtClean="0"/>
              <a:t>  </a:t>
            </a:r>
            <a:r>
              <a:rPr lang="en-US" sz="2400" dirty="0" smtClean="0">
                <a:solidFill>
                  <a:srgbClr val="FF0000"/>
                </a:solidFill>
              </a:rPr>
              <a:t>The umbrella </a:t>
            </a:r>
          </a:p>
          <a:p>
            <a:pPr algn="ctr" rtl="0"/>
            <a:r>
              <a:rPr lang="en-US" sz="2400" dirty="0" smtClean="0">
                <a:solidFill>
                  <a:srgbClr val="FF0000"/>
                </a:solidFill>
              </a:rPr>
              <a:t>The umbrellas </a:t>
            </a:r>
            <a:endParaRPr lang="he-I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085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850900" y="1383437"/>
            <a:ext cx="83947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dirty="0" smtClean="0"/>
              <a:t>When to use 'the‘ </a:t>
            </a:r>
            <a:r>
              <a:rPr lang="ar-SA" sz="2800" dirty="0" smtClean="0"/>
              <a:t>متى نستخدم </a:t>
            </a:r>
            <a:r>
              <a:rPr lang="en-US" sz="3200" dirty="0" smtClean="0">
                <a:solidFill>
                  <a:srgbClr val="FF0000"/>
                </a:solidFill>
              </a:rPr>
              <a:t>the</a:t>
            </a:r>
            <a:endParaRPr lang="en-US" sz="5400" dirty="0" smtClean="0">
              <a:solidFill>
                <a:srgbClr val="FF0000"/>
              </a:solidFill>
            </a:endParaRPr>
          </a:p>
          <a:p>
            <a:pPr algn="l"/>
            <a:r>
              <a:rPr lang="en-US" sz="3600" dirty="0" smtClean="0"/>
              <a:t>• Names of rivers, oceans and</a:t>
            </a:r>
          </a:p>
          <a:p>
            <a:pPr algn="l"/>
            <a:r>
              <a:rPr lang="en-US" sz="3600" dirty="0" smtClean="0"/>
              <a:t>seas.</a:t>
            </a:r>
          </a:p>
          <a:p>
            <a:pPr algn="l"/>
            <a:r>
              <a:rPr lang="ar-SA" sz="2800" dirty="0" smtClean="0"/>
              <a:t>أسماء الأنهار, المحيطات, والبحور</a:t>
            </a:r>
            <a:r>
              <a:rPr lang="en-US" sz="2800" dirty="0" smtClean="0"/>
              <a:t> </a:t>
            </a:r>
            <a:r>
              <a:rPr lang="ar-SA" sz="2800" dirty="0" smtClean="0"/>
              <a:t> </a:t>
            </a:r>
            <a:endParaRPr lang="en-US" sz="2800" dirty="0" smtClean="0"/>
          </a:p>
          <a:p>
            <a:pPr algn="l"/>
            <a:r>
              <a:rPr lang="en-US" sz="3600" dirty="0" smtClean="0"/>
              <a:t>• The Red Sea</a:t>
            </a:r>
          </a:p>
          <a:p>
            <a:pPr algn="l"/>
            <a:r>
              <a:rPr lang="en-US" sz="3600" dirty="0" smtClean="0"/>
              <a:t>• Points on the globe</a:t>
            </a:r>
          </a:p>
          <a:p>
            <a:pPr algn="l"/>
            <a:r>
              <a:rPr lang="en-US" sz="3600" dirty="0" smtClean="0"/>
              <a:t>• The equator </a:t>
            </a:r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2796679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739900" y="1383437"/>
            <a:ext cx="71120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dirty="0" smtClean="0"/>
              <a:t>Parts of the world </a:t>
            </a:r>
            <a:r>
              <a:rPr lang="ar-SA" sz="3600" dirty="0" smtClean="0"/>
              <a:t>مناطق/أقسام من العالم </a:t>
            </a:r>
            <a:endParaRPr lang="en-US" sz="3600" dirty="0" smtClean="0"/>
          </a:p>
          <a:p>
            <a:pPr algn="l"/>
            <a:r>
              <a:rPr lang="en-US" sz="4400" dirty="0" smtClean="0"/>
              <a:t>–The Middle East</a:t>
            </a:r>
          </a:p>
          <a:p>
            <a:pPr algn="l"/>
            <a:r>
              <a:rPr lang="en-US" sz="4400" dirty="0" smtClean="0"/>
              <a:t>–The south</a:t>
            </a:r>
          </a:p>
          <a:p>
            <a:pPr algn="l"/>
            <a:r>
              <a:rPr lang="en-US" sz="3200" dirty="0" smtClean="0"/>
              <a:t>Deserts &amp; forests </a:t>
            </a:r>
            <a:r>
              <a:rPr lang="ar-SA" sz="3200" dirty="0" smtClean="0"/>
              <a:t>مع أسماء الصحاري والغابات </a:t>
            </a:r>
            <a:endParaRPr lang="en-US" sz="3200" dirty="0" smtClean="0"/>
          </a:p>
          <a:p>
            <a:pPr algn="l"/>
            <a:r>
              <a:rPr lang="en-US" sz="4400" dirty="0" smtClean="0"/>
              <a:t>–The Sahara Desert</a:t>
            </a:r>
          </a:p>
          <a:p>
            <a:pPr algn="l"/>
            <a:r>
              <a:rPr lang="en-US" sz="4400" dirty="0" smtClean="0"/>
              <a:t>–The </a:t>
            </a:r>
            <a:r>
              <a:rPr lang="en-US" sz="4400" dirty="0" err="1" smtClean="0"/>
              <a:t>Mandai</a:t>
            </a:r>
            <a:r>
              <a:rPr lang="en-US" sz="4400" dirty="0" smtClean="0"/>
              <a:t> forest</a:t>
            </a:r>
            <a:endParaRPr lang="he-IL" sz="4400" dirty="0"/>
          </a:p>
        </p:txBody>
      </p:sp>
    </p:spTree>
    <p:extLst>
      <p:ext uri="{BB962C8B-B14F-4D97-AF65-F5344CB8AC3E}">
        <p14:creationId xmlns:p14="http://schemas.microsoft.com/office/powerpoint/2010/main" val="2208539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800100" y="2356535"/>
            <a:ext cx="10414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dirty="0" smtClean="0"/>
              <a:t>-with countries that have plural names, kingdom or republics.</a:t>
            </a:r>
          </a:p>
          <a:p>
            <a:pPr algn="l" rtl="0"/>
            <a:r>
              <a:rPr lang="ar-SA" sz="2400" dirty="0" smtClean="0"/>
              <a:t>مع البلدان التي لها أسماء متعددة ، أو مملكة أو جمهوريات </a:t>
            </a:r>
            <a:endParaRPr lang="en-US" sz="2400" dirty="0" smtClean="0"/>
          </a:p>
          <a:p>
            <a:pPr algn="l" rtl="0"/>
            <a:endParaRPr lang="en-US" sz="2400" dirty="0" smtClean="0"/>
          </a:p>
          <a:p>
            <a:pPr algn="l" rtl="0"/>
            <a:r>
              <a:rPr lang="en-US" sz="2400" dirty="0" smtClean="0"/>
              <a:t>She really loves the </a:t>
            </a:r>
            <a:r>
              <a:rPr lang="en-US" sz="2400" dirty="0" smtClean="0">
                <a:solidFill>
                  <a:srgbClr val="FF0000"/>
                </a:solidFill>
              </a:rPr>
              <a:t>united states.</a:t>
            </a:r>
          </a:p>
          <a:p>
            <a:pPr algn="l" rtl="0"/>
            <a:r>
              <a:rPr lang="en-US" sz="2400" dirty="0" smtClean="0"/>
              <a:t> She went last year to the </a:t>
            </a:r>
            <a:r>
              <a:rPr lang="en-US" sz="2400" dirty="0" smtClean="0">
                <a:solidFill>
                  <a:srgbClr val="FF0000"/>
                </a:solidFill>
              </a:rPr>
              <a:t>united kingdom.</a:t>
            </a:r>
          </a:p>
          <a:p>
            <a:pPr algn="l" rtl="0"/>
            <a:r>
              <a:rPr lang="en-US" sz="2400" dirty="0" smtClean="0">
                <a:solidFill>
                  <a:srgbClr val="FF0000"/>
                </a:solidFill>
              </a:rPr>
              <a:t>With the other countries do not use “the” </a:t>
            </a:r>
            <a:r>
              <a:rPr lang="ar-SA" sz="2400" dirty="0" smtClean="0">
                <a:solidFill>
                  <a:srgbClr val="FF0000"/>
                </a:solidFill>
              </a:rPr>
              <a:t>ولكن لا يمكن استخدامها مع باقي أسماء الدول </a:t>
            </a:r>
          </a:p>
          <a:p>
            <a:pPr algn="l" rtl="0"/>
            <a:endParaRPr lang="he-IL" sz="32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925235" y="9078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837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091162" y="1656834"/>
            <a:ext cx="101102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smtClean="0"/>
              <a:t>We also use the when there is only one of a thing.</a:t>
            </a:r>
          </a:p>
          <a:p>
            <a:r>
              <a:rPr lang="ar-SA" sz="2400" dirty="0" smtClean="0"/>
              <a:t>نستخدم ال </a:t>
            </a:r>
            <a:r>
              <a:rPr lang="en-US" sz="2400" dirty="0" smtClean="0"/>
              <a:t>the</a:t>
            </a:r>
            <a:r>
              <a:rPr lang="ar-SA" sz="2400" dirty="0" smtClean="0"/>
              <a:t> أيضًا عندما يكون هناك شيء واحد فقط.</a:t>
            </a:r>
          </a:p>
          <a:p>
            <a:endParaRPr lang="ar-SA" sz="2400" dirty="0"/>
          </a:p>
          <a:p>
            <a:pPr algn="l" rtl="0"/>
            <a:r>
              <a:rPr lang="en-US" sz="2400" dirty="0" smtClean="0"/>
              <a:t>The sun is shining today!</a:t>
            </a:r>
          </a:p>
          <a:p>
            <a:pPr algn="l" rtl="0"/>
            <a:r>
              <a:rPr lang="en-US" sz="2400" dirty="0" smtClean="0"/>
              <a:t>(There is only one sun.)</a:t>
            </a:r>
            <a:r>
              <a:rPr lang="ar-SA" sz="2400" dirty="0" smtClean="0"/>
              <a:t> يوجد شمس واحدة فقط 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1101091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070100" y="1258838"/>
            <a:ext cx="7645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FF0000"/>
                </a:solidFill>
              </a:rPr>
              <a:t>Do not use the with: </a:t>
            </a:r>
            <a:r>
              <a:rPr lang="ar-SA" sz="2800" b="1" dirty="0" smtClean="0">
                <a:solidFill>
                  <a:srgbClr val="FF0000"/>
                </a:solidFill>
              </a:rPr>
              <a:t>لا نستخدم </a:t>
            </a:r>
            <a:r>
              <a:rPr lang="en-US" sz="2800" b="1" dirty="0" smtClean="0">
                <a:solidFill>
                  <a:srgbClr val="FF0000"/>
                </a:solidFill>
              </a:rPr>
              <a:t>the </a:t>
            </a:r>
            <a:r>
              <a:rPr lang="ar-SA" sz="2800" b="1" dirty="0" smtClean="0">
                <a:solidFill>
                  <a:srgbClr val="FF0000"/>
                </a:solidFill>
              </a:rPr>
              <a:t>في الحالات التالية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l" rtl="0"/>
            <a:r>
              <a:rPr lang="en-US" sz="2800" dirty="0" smtClean="0"/>
              <a:t>• Names of people and names of places.</a:t>
            </a:r>
          </a:p>
          <a:p>
            <a:pPr algn="l" rtl="0"/>
            <a:r>
              <a:rPr lang="en-US" sz="2800" dirty="0" smtClean="0"/>
              <a:t> I went to Canberra yesterday. </a:t>
            </a:r>
            <a:r>
              <a:rPr lang="ar-SA" sz="2800" dirty="0" smtClean="0"/>
              <a:t>صيغة صحيحة</a:t>
            </a:r>
            <a:endParaRPr lang="en-US" sz="2800" dirty="0" smtClean="0"/>
          </a:p>
          <a:p>
            <a:pPr algn="l" rtl="0"/>
            <a:r>
              <a:rPr lang="en-US" sz="2800" dirty="0" smtClean="0"/>
              <a:t> I went to the Canberra yesterday. X </a:t>
            </a:r>
            <a:r>
              <a:rPr lang="ar-SA" sz="2800" dirty="0" smtClean="0"/>
              <a:t>خطأ</a:t>
            </a:r>
            <a:endParaRPr lang="en-US" sz="2800" dirty="0" smtClean="0"/>
          </a:p>
          <a:p>
            <a:pPr algn="l" rtl="0"/>
            <a:r>
              <a:rPr lang="en-US" sz="2800" dirty="0" smtClean="0"/>
              <a:t>• I saw Sue last week.  </a:t>
            </a:r>
            <a:r>
              <a:rPr lang="ar-SA" sz="2800" dirty="0" smtClean="0"/>
              <a:t>صحيحة</a:t>
            </a:r>
            <a:r>
              <a:rPr lang="en-US" sz="2800" dirty="0" smtClean="0"/>
              <a:t> </a:t>
            </a:r>
            <a:r>
              <a:rPr lang="ar-SA" sz="2800" dirty="0" smtClean="0"/>
              <a:t>صيغة</a:t>
            </a:r>
            <a:endParaRPr lang="en-US" sz="2800" dirty="0" smtClean="0"/>
          </a:p>
          <a:p>
            <a:pPr algn="l" rtl="0"/>
            <a:r>
              <a:rPr lang="en-US" sz="2800" dirty="0" smtClean="0"/>
              <a:t> • I saw the Sue last week. X </a:t>
            </a:r>
            <a:r>
              <a:rPr lang="ar-SA" sz="2800" dirty="0" smtClean="0"/>
              <a:t>خطأ</a:t>
            </a:r>
            <a:endParaRPr lang="en-US" sz="2800" dirty="0" smtClean="0"/>
          </a:p>
          <a:p>
            <a:pPr algn="l" rtl="0"/>
            <a:r>
              <a:rPr lang="en-US" sz="2800" dirty="0" smtClean="0"/>
              <a:t>• breakfast / lunch / dinner  </a:t>
            </a:r>
            <a:r>
              <a:rPr lang="ar-SA" sz="2000" dirty="0" smtClean="0"/>
              <a:t>وجبة الفطور/الغداء/العشاء</a:t>
            </a:r>
            <a:endParaRPr lang="en-US" sz="2800" dirty="0" smtClean="0"/>
          </a:p>
          <a:p>
            <a:pPr algn="l" rtl="0"/>
            <a:r>
              <a:rPr lang="en-US" sz="2800" dirty="0" smtClean="0"/>
              <a:t>• days / months/ years  </a:t>
            </a:r>
            <a:r>
              <a:rPr lang="ar-SA" sz="2000" dirty="0" smtClean="0"/>
              <a:t>ايام الأسبوع/الأشهر/ السنوات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6699930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אורגני">
  <a:themeElements>
    <a:clrScheme name="אורגני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אורגני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אורגני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85</TotalTime>
  <Words>398</Words>
  <Application>Microsoft Office PowerPoint</Application>
  <PresentationFormat>מסך רחב</PresentationFormat>
  <Paragraphs>52</Paragraphs>
  <Slides>9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3" baseType="lpstr">
      <vt:lpstr>Arial</vt:lpstr>
      <vt:lpstr>Garamond</vt:lpstr>
      <vt:lpstr>Times New Roman</vt:lpstr>
      <vt:lpstr>אורגני</vt:lpstr>
      <vt:lpstr>Articles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Articles</dc:title>
  <dc:creator>HP</dc:creator>
  <cp:lastModifiedBy>HP</cp:lastModifiedBy>
  <cp:revision>16</cp:revision>
  <dcterms:created xsi:type="dcterms:W3CDTF">2020-09-21T07:53:03Z</dcterms:created>
  <dcterms:modified xsi:type="dcterms:W3CDTF">2020-09-21T09:19:00Z</dcterms:modified>
</cp:coreProperties>
</file>