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7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5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5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4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41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8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7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6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3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3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2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4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76498" y="1536701"/>
            <a:ext cx="6815669" cy="2387599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sz="48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63000"/>
                        <a:sat val="105000"/>
                      </a:srgbClr>
                    </a:gs>
                    <a:gs pos="90000">
                      <a:srgbClr val="0F6FC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ea typeface="+mn-ea"/>
                <a:cs typeface="Arial" panose="020B0604020202020204" pitchFamily="34" charset="0"/>
              </a:rPr>
              <a:t>Present Progressive Tense</a:t>
            </a:r>
            <a:r>
              <a:rPr lang="he-IL" sz="48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63000"/>
                        <a:sat val="105000"/>
                      </a:srgbClr>
                    </a:gs>
                    <a:gs pos="90000">
                      <a:srgbClr val="0F6FC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ea typeface="+mn-ea"/>
              </a:rPr>
              <a:t/>
            </a:r>
            <a:br>
              <a:rPr lang="he-IL" sz="48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63000"/>
                        <a:sat val="105000"/>
                      </a:srgbClr>
                    </a:gs>
                    <a:gs pos="90000">
                      <a:srgbClr val="0F6FC6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  <a:ea typeface="+mn-ea"/>
              </a:rPr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المضارع المستمر 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530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07635" y="541635"/>
            <a:ext cx="8446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1"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Usage 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استعمال المضارع البسيط </a:t>
            </a:r>
            <a:endParaRPr lang="he-IL" sz="54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62000" y="1571536"/>
            <a:ext cx="934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cs typeface="Arial" panose="020B0604020202020204" pitchFamily="34" charset="0"/>
              </a:rPr>
              <a:t>When</a:t>
            </a:r>
            <a:r>
              <a:rPr kumimoji="0" lang="en-US" altLang="he-I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anose="03040602040607080904" pitchFamily="66" charset="0"/>
                <a:cs typeface="Arial" panose="020B0604020202020204" pitchFamily="34" charset="0"/>
              </a:rPr>
              <a:t> do we use the Present Progressive? 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93800" y="2324438"/>
            <a:ext cx="8089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 To talk about an action that is happening at the moment of speaking - something we're doing 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right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now</a:t>
            </a: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</a:p>
          <a:p>
            <a:pPr lvl="0"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solidFill>
                  <a:srgbClr val="3A3A3A"/>
                </a:solidFill>
                <a:latin typeface="Federo"/>
              </a:rPr>
              <a:t>لل</a:t>
            </a:r>
            <a:r>
              <a:rPr lang="ar-SA" dirty="0">
                <a:latin typeface="Federo"/>
              </a:rPr>
              <a:t>تحدث عن فعل أو حدث معين يحدث الآن أي أنه يحدث في وقت الكلام</a:t>
            </a:r>
            <a:endParaRPr lang="en-US" altLang="he-IL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 smtClean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e.g. I'm working on the computer.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 is watching an interesting movie at the moment.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  To talk about an arrangement or plan in the near future (usually with a future time expression</a:t>
            </a: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).</a:t>
            </a:r>
          </a:p>
          <a:p>
            <a:pPr lvl="0"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latin typeface="Federo"/>
              </a:rPr>
              <a:t>الأمور التي سوف نقوم بها في المستقبل إن كان مخطط لها مسبقا.</a:t>
            </a:r>
            <a:endParaRPr lang="en-US" altLang="he-IL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e.g. They are going on a trip abroad next week.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47800" y="13429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To complain about irritating actions that are repeated regularly</a:t>
            </a: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lvl="0" algn="just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he-IL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للشكوى عن تصرفات مزعجة متكررة الحدوث </a:t>
            </a: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e.g. Ben is always fighting with his friends.</a:t>
            </a:r>
            <a:endParaRPr lang="en-US" altLang="he-IL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60026" y="719435"/>
            <a:ext cx="94147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Time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Expressions</a:t>
            </a:r>
            <a:r>
              <a:rPr lang="ar-SA" sz="5400" b="1" spc="50" dirty="0" smtClean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التعابير الزمنية</a:t>
            </a:r>
            <a:endParaRPr lang="he-IL" sz="54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5188" y="1928813"/>
            <a:ext cx="3097212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now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Скругленный прямоугольник 7"/>
          <p:cNvSpPr/>
          <p:nvPr/>
        </p:nvSpPr>
        <p:spPr>
          <a:xfrm>
            <a:off x="4567238" y="1928812"/>
            <a:ext cx="3097212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this week/ month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3"/>
          <p:cNvSpPr/>
          <p:nvPr/>
        </p:nvSpPr>
        <p:spPr>
          <a:xfrm>
            <a:off x="865186" y="2965451"/>
            <a:ext cx="3095625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right now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8"/>
          <p:cNvSpPr/>
          <p:nvPr/>
        </p:nvSpPr>
        <p:spPr>
          <a:xfrm>
            <a:off x="4567238" y="2934494"/>
            <a:ext cx="3097212" cy="719138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tomorrow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5"/>
          <p:cNvSpPr/>
          <p:nvPr/>
        </p:nvSpPr>
        <p:spPr>
          <a:xfrm>
            <a:off x="865186" y="4002089"/>
            <a:ext cx="3095625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 the moment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9"/>
          <p:cNvSpPr/>
          <p:nvPr/>
        </p:nvSpPr>
        <p:spPr>
          <a:xfrm>
            <a:off x="4541838" y="3990976"/>
            <a:ext cx="3095625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Listen!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Скругленный прямоугольник 6"/>
          <p:cNvSpPr/>
          <p:nvPr/>
        </p:nvSpPr>
        <p:spPr>
          <a:xfrm>
            <a:off x="865186" y="5038727"/>
            <a:ext cx="3095625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today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>
          <a:xfrm>
            <a:off x="4541838" y="5049045"/>
            <a:ext cx="3095625" cy="720725"/>
          </a:xfrm>
          <a:prstGeom prst="roundRect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Look!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67109" y="428604"/>
            <a:ext cx="47852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rtl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Positive Form</a:t>
            </a:r>
            <a:endParaRPr lang="he-IL" sz="54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2166939" y="1500189"/>
            <a:ext cx="1500187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I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2166939" y="2286000"/>
            <a:ext cx="150018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he, she, it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166939" y="3071814"/>
            <a:ext cx="1500187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we, you, they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4024313" y="1428751"/>
            <a:ext cx="11430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am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4024313" y="2214564"/>
            <a:ext cx="11430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is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4095750" y="3000376"/>
            <a:ext cx="11430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are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5810250" y="1714501"/>
            <a:ext cx="1500188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sz="3600" dirty="0">
                <a:solidFill>
                  <a:prstClr val="white"/>
                </a:solidFill>
                <a:latin typeface="Comic Sans MS" pitchFamily="66" charset="0"/>
              </a:rPr>
              <a:t>V </a:t>
            </a:r>
            <a:r>
              <a:rPr lang="en-US" sz="2400" b="1" dirty="0" err="1">
                <a:solidFill>
                  <a:prstClr val="white"/>
                </a:solidFill>
                <a:latin typeface="Comic Sans MS" pitchFamily="66" charset="0"/>
              </a:rPr>
              <a:t>ing</a:t>
            </a:r>
            <a:endParaRPr lang="he-IL" sz="3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7881939" y="1928813"/>
            <a:ext cx="178593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 rtl="1"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</a:rPr>
              <a:t>Rest of the sentence?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2" name="חץ ימינה מקווקו 11"/>
          <p:cNvSpPr/>
          <p:nvPr/>
        </p:nvSpPr>
        <p:spPr>
          <a:xfrm>
            <a:off x="3595689" y="2357439"/>
            <a:ext cx="549275" cy="484187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 rtl="1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4" name="חץ ימינה מקווקו 13"/>
          <p:cNvSpPr/>
          <p:nvPr/>
        </p:nvSpPr>
        <p:spPr>
          <a:xfrm>
            <a:off x="5238751" y="2214564"/>
            <a:ext cx="549275" cy="484187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 rtl="1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חץ ימינה מקווקו 14"/>
          <p:cNvSpPr/>
          <p:nvPr/>
        </p:nvSpPr>
        <p:spPr>
          <a:xfrm>
            <a:off x="7310439" y="2071689"/>
            <a:ext cx="549275" cy="484187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 rtl="1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3216276" y="3860801"/>
            <a:ext cx="6596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600" b="1" dirty="0">
                <a:latin typeface="Comic Sans MS" panose="030F0702030302020204" pitchFamily="66" charset="0"/>
              </a:rPr>
              <a:t>e.g. </a:t>
            </a:r>
            <a:r>
              <a:rPr lang="en-US" altLang="he-IL" b="1" dirty="0">
                <a:latin typeface="Comic Sans MS" panose="030F0702030302020204" pitchFamily="66" charset="0"/>
              </a:rPr>
              <a:t>I </a:t>
            </a:r>
            <a:r>
              <a:rPr lang="en-US" altLang="he-IL" b="1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  <a:r>
              <a:rPr lang="en-US" altLang="he-IL" b="1" dirty="0">
                <a:latin typeface="Comic Sans MS" panose="030F0702030302020204" pitchFamily="66" charset="0"/>
              </a:rPr>
              <a:t> playing the computer game at the moment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latin typeface="Comic Sans MS" panose="030F0702030302020204" pitchFamily="66" charset="0"/>
              </a:rPr>
              <a:t>      He </a:t>
            </a:r>
            <a:r>
              <a:rPr lang="en-US" altLang="he-IL" b="1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altLang="he-IL" b="1" dirty="0">
                <a:latin typeface="Comic Sans MS" panose="030F0702030302020204" pitchFamily="66" charset="0"/>
              </a:rPr>
              <a:t> driving to </a:t>
            </a:r>
            <a:r>
              <a:rPr lang="en-US" altLang="he-IL" b="1" dirty="0" err="1">
                <a:latin typeface="Comic Sans MS" panose="030F0702030302020204" pitchFamily="66" charset="0"/>
              </a:rPr>
              <a:t>Eilat</a:t>
            </a:r>
            <a:r>
              <a:rPr lang="en-US" altLang="he-IL" b="1" dirty="0">
                <a:latin typeface="Comic Sans MS" panose="030F0702030302020204" pitchFamily="66" charset="0"/>
              </a:rPr>
              <a:t> right now.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latin typeface="Comic Sans MS" panose="030F0702030302020204" pitchFamily="66" charset="0"/>
              </a:rPr>
              <a:t>    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latin typeface="Comic Sans MS" panose="030F0702030302020204" pitchFamily="66" charset="0"/>
              </a:rPr>
              <a:t>      The children </a:t>
            </a:r>
            <a:r>
              <a:rPr lang="en-US" altLang="he-IL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he-IL" b="1" dirty="0">
                <a:latin typeface="Comic Sans MS" panose="030F0702030302020204" pitchFamily="66" charset="0"/>
              </a:rPr>
              <a:t> eating their dinner now.</a:t>
            </a:r>
            <a:endParaRPr lang="he-IL" altLang="he-I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44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0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877" y="404664"/>
            <a:ext cx="48333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009DD9">
                        <a:satMod val="155000"/>
                      </a:srgbClr>
                    </a:gs>
                    <a:gs pos="100000">
                      <a:srgbClr val="009D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Spelling Rules</a:t>
            </a:r>
            <a:endParaRPr lang="ru-RU" sz="5400" b="1" spc="50" dirty="0">
              <a:ln w="11430"/>
              <a:gradFill>
                <a:gsLst>
                  <a:gs pos="25000">
                    <a:srgbClr val="009DD9">
                      <a:satMod val="155000"/>
                    </a:srgbClr>
                  </a:gs>
                  <a:gs pos="100000">
                    <a:srgbClr val="009DD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817688" y="1652543"/>
            <a:ext cx="86084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*  If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verb has one syllable and end in 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CVC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, double the final consonant</a:t>
            </a: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add –</a:t>
            </a:r>
            <a:r>
              <a:rPr lang="en-US" altLang="he-I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endParaRPr lang="ar-SA" altLang="he-I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he-I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اذا تكون الفعل من مقطع واحد وينتهي ب ساكن-علة-ساكن, نضاعف الحرف الأخير ونضيف </a:t>
            </a:r>
            <a:r>
              <a:rPr lang="en-US" altLang="he-I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endParaRPr lang="en-US" altLang="he-I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plan – plan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ning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stop – stop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ping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rob - rob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bing</a:t>
            </a:r>
            <a:endParaRPr lang="ru-RU" altLang="he-I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17688" y="3021102"/>
            <a:ext cx="5130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* Do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not double final –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, -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, -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blow – blow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fix – fix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play - play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endParaRPr lang="ru-RU" altLang="he-I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274763" y="4279900"/>
            <a:ext cx="8196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* If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verb has two syllables, and the final syllable is stressed ,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double the final consonant</a:t>
            </a:r>
            <a:r>
              <a:rPr lang="en-US" altLang="he-IL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he-IL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اذا تكون الفعل من </a:t>
            </a:r>
            <a:r>
              <a:rPr lang="ar-SA" altLang="he-IL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مقطعين والمقطع الأخير مشدد, نضاعف الحرف الأخير </a:t>
            </a: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ad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mit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– admit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ting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oc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cur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– occur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ring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pre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fer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- prefer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ring</a:t>
            </a:r>
            <a:endParaRPr lang="ru-RU" altLang="he-I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2679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22400" y="1612037"/>
            <a:ext cx="9842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If the verb has two syllables, and the final syllable is NOT stressed,</a:t>
            </a:r>
          </a:p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do not double the final consonant.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SA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اذا تكون الفعل من مقطعين والمقطع الأخير </a:t>
            </a:r>
            <a:r>
              <a:rPr lang="ar-SA" altLang="he-I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غير مشدد</a:t>
            </a:r>
            <a:r>
              <a:rPr lang="ar-SA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ar-SA" altLang="he-I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لا نضاعف </a:t>
            </a:r>
            <a:r>
              <a:rPr lang="ar-SA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الحرف الأخير </a:t>
            </a: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endParaRPr lang="ar-SA" altLang="he-IL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endParaRPr lang="en-US" altLang="he-IL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ha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ppen – happen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 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lis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ten – listen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en-US" altLang="he-IL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r>
              <a:rPr lang="en-US" altLang="he-IL" b="1" dirty="0">
                <a:solidFill>
                  <a:prstClr val="black"/>
                </a:solidFill>
                <a:latin typeface="Comic Sans MS" panose="030F0702030302020204" pitchFamily="66" charset="0"/>
              </a:rPr>
              <a:t>pen - open</a:t>
            </a:r>
            <a:r>
              <a:rPr lang="en-US" altLang="he-IL" b="1" dirty="0">
                <a:solidFill>
                  <a:srgbClr val="C00000"/>
                </a:solidFill>
                <a:latin typeface="Comic Sans MS" panose="030F0702030302020204" pitchFamily="66" charset="0"/>
              </a:rPr>
              <a:t>ing</a:t>
            </a:r>
            <a:endParaRPr lang="ru-RU" altLang="he-I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270</Words>
  <Application>Microsoft Office PowerPoint</Application>
  <PresentationFormat>מסך רחב</PresentationFormat>
  <Paragraphs>61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Comic Sans MS</vt:lpstr>
      <vt:lpstr>Federo</vt:lpstr>
      <vt:lpstr>Garamond</vt:lpstr>
      <vt:lpstr>Script MT Bold</vt:lpstr>
      <vt:lpstr>Times New Roman</vt:lpstr>
      <vt:lpstr>אורגני</vt:lpstr>
      <vt:lpstr>Present Progressive Tense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Progressive Tense </dc:title>
  <dc:creator>HP</dc:creator>
  <cp:lastModifiedBy>HP</cp:lastModifiedBy>
  <cp:revision>12</cp:revision>
  <dcterms:created xsi:type="dcterms:W3CDTF">2020-09-20T06:25:10Z</dcterms:created>
  <dcterms:modified xsi:type="dcterms:W3CDTF">2020-09-20T07:18:33Z</dcterms:modified>
</cp:coreProperties>
</file>