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5000" autoAdjust="0"/>
    <p:restoredTop sz="94660"/>
  </p:normalViewPr>
  <p:slideViewPr>
    <p:cSldViewPr snapToGrid="0">
      <p:cViewPr>
        <p:scale>
          <a:sx n="60" d="100"/>
          <a:sy n="60" d="100"/>
        </p:scale>
        <p:origin x="1140" y="3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9D8B2-FC9C-4523-B7D1-F611AE1FEE22}" type="datetimeFigureOut">
              <a:rPr lang="he-IL" smtClean="0"/>
              <a:t>ג'/תשרי/תשפ"א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997A0-F692-4393-BF41-2C54DB2900F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442371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9D8B2-FC9C-4523-B7D1-F611AE1FEE22}" type="datetimeFigureOut">
              <a:rPr lang="he-IL" smtClean="0"/>
              <a:t>ג'/תשרי/תשפ"א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997A0-F692-4393-BF41-2C54DB2900F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192029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9D8B2-FC9C-4523-B7D1-F611AE1FEE22}" type="datetimeFigureOut">
              <a:rPr lang="he-IL" smtClean="0"/>
              <a:t>ג'/תשרי/תשפ"א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997A0-F692-4393-BF41-2C54DB2900F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7806004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9D8B2-FC9C-4523-B7D1-F611AE1FEE22}" type="datetimeFigureOut">
              <a:rPr lang="he-IL" smtClean="0"/>
              <a:t>ג'/תשרי/תשפ"א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997A0-F692-4393-BF41-2C54DB2900F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8395554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9D8B2-FC9C-4523-B7D1-F611AE1FEE22}" type="datetimeFigureOut">
              <a:rPr lang="he-IL" smtClean="0"/>
              <a:t>ג'/תשרי/תשפ"א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997A0-F692-4393-BF41-2C54DB2900F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526871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9D8B2-FC9C-4523-B7D1-F611AE1FEE22}" type="datetimeFigureOut">
              <a:rPr lang="he-IL" smtClean="0"/>
              <a:t>ג'/תשרי/תשפ"א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997A0-F692-4393-BF41-2C54DB2900F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0109176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9D8B2-FC9C-4523-B7D1-F611AE1FEE22}" type="datetimeFigureOut">
              <a:rPr lang="he-IL" smtClean="0"/>
              <a:t>ג'/תשרי/תשפ"א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997A0-F692-4393-BF41-2C54DB2900F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4439251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9D8B2-FC9C-4523-B7D1-F611AE1FEE22}" type="datetimeFigureOut">
              <a:rPr lang="he-IL" smtClean="0"/>
              <a:t>ג'/תשרי/תשפ"א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997A0-F692-4393-BF41-2C54DB2900F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8853837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9D8B2-FC9C-4523-B7D1-F611AE1FEE22}" type="datetimeFigureOut">
              <a:rPr lang="he-IL" smtClean="0"/>
              <a:t>ג'/תשרי/תשפ"א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997A0-F692-4393-BF41-2C54DB2900F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6228706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9D8B2-FC9C-4523-B7D1-F611AE1FEE22}" type="datetimeFigureOut">
              <a:rPr lang="he-IL" smtClean="0"/>
              <a:t>ג'/תשרי/תשפ"א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997A0-F692-4393-BF41-2C54DB2900F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6429509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9D8B2-FC9C-4523-B7D1-F611AE1FEE22}" type="datetimeFigureOut">
              <a:rPr lang="he-IL" smtClean="0"/>
              <a:t>ג'/תשרי/תשפ"א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997A0-F692-4393-BF41-2C54DB2900F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95588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59D8B2-FC9C-4523-B7D1-F611AE1FEE22}" type="datetimeFigureOut">
              <a:rPr lang="he-IL" smtClean="0"/>
              <a:t>ג'/תשרי/תשפ"א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0997A0-F692-4393-BF41-2C54DB2900F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84825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ציין מיקום תוכן 2"/>
          <p:cNvSpPr txBox="1">
            <a:spLocks/>
          </p:cNvSpPr>
          <p:nvPr/>
        </p:nvSpPr>
        <p:spPr>
          <a:xfrm>
            <a:off x="1069848" y="324465"/>
            <a:ext cx="10905842" cy="6400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82880" marR="0" lvl="0" indent="-182880" algn="l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9DBFBE">
                  <a:lumMod val="75000"/>
                </a:srgbClr>
              </a:buClr>
              <a:buSzPct val="85000"/>
              <a:buFont typeface="Wingdings" pitchFamily="2" charset="2"/>
              <a:buChar char="§"/>
              <a:tabLst/>
              <a:defRPr/>
            </a:pPr>
            <a:r>
              <a:rPr kumimoji="0" lang="en-US" sz="2400" b="1" i="0" u="sng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Spelling rules:</a:t>
            </a:r>
            <a:endParaRPr kumimoji="0" lang="en-US" sz="2400" b="0" i="0" u="sng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182880" marR="0" lvl="0" indent="-182880" algn="l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9DBFBE">
                  <a:lumMod val="75000"/>
                </a:srgbClr>
              </a:buClr>
              <a:buSzPct val="85000"/>
              <a:buFont typeface="Wingdings" pitchFamily="2" charset="2"/>
              <a:buChar char="§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When the verb ends in a silent e, we drop the e and add ing. </a:t>
            </a:r>
          </a:p>
          <a:p>
            <a:pPr marL="182880" marR="0" lvl="0" indent="-182880" algn="l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9DBFBE">
                  <a:lumMod val="75000"/>
                </a:srgbClr>
              </a:buClr>
              <a:buSzPct val="85000"/>
              <a:buFont typeface="Wingdings" pitchFamily="2" charset="2"/>
              <a:buChar char="§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Example: com</a:t>
            </a: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e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, 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com</a:t>
            </a: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ing</a:t>
            </a:r>
          </a:p>
          <a:p>
            <a:pPr marL="0" marR="0" lvl="0" indent="0" algn="r" defTabSz="914400" rtl="1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9DBFBE">
                  <a:lumMod val="75000"/>
                </a:srgbClr>
              </a:buClr>
              <a:buSzPct val="85000"/>
              <a:buNone/>
              <a:tabLst/>
              <a:defRPr/>
            </a:pPr>
            <a:r>
              <a:rPr lang="ar-SA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اذا انتهى الفعل بحرف 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ar-SA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, نحذف ال 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 </a:t>
            </a:r>
            <a:r>
              <a:rPr lang="ar-SA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ونضيف 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</a:t>
            </a:r>
            <a:r>
              <a:rPr lang="ar-SA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 </a:t>
            </a:r>
          </a:p>
          <a:p>
            <a:pPr marL="182880" marR="0" lvl="0" indent="-182880" algn="l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9DBFBE">
                  <a:lumMod val="75000"/>
                </a:srgbClr>
              </a:buClr>
              <a:buSzPct val="85000"/>
              <a:buFont typeface="Wingdings" pitchFamily="2" charset="2"/>
              <a:buChar char="§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When the verb ends in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ie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, we change the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ie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to y and add ing. </a:t>
            </a:r>
          </a:p>
          <a:p>
            <a:pPr marL="182880" marR="0" lvl="0" indent="-182880" algn="l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9DBFBE">
                  <a:lumMod val="75000"/>
                </a:srgbClr>
              </a:buClr>
              <a:buSzPct val="85000"/>
              <a:buFont typeface="Wingdings" pitchFamily="2" charset="2"/>
              <a:buChar char="§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Examples: t</a:t>
            </a: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ie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, 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</a:t>
            </a: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ying </a:t>
            </a: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    d</a:t>
            </a: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ie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, 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d</a:t>
            </a: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ying</a:t>
            </a:r>
          </a:p>
          <a:p>
            <a:pPr marL="182880" marR="0" lvl="0" indent="-182880" algn="l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9DBFBE">
                  <a:lumMod val="75000"/>
                </a:srgbClr>
              </a:buClr>
              <a:buSzPct val="85000"/>
              <a:buFont typeface="Wingdings" pitchFamily="2" charset="2"/>
              <a:buChar char="§"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lvl="0" algn="r" rtl="1">
              <a:buClr>
                <a:srgbClr val="9DBFBE">
                  <a:lumMod val="75000"/>
                </a:srgbClr>
              </a:buClr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 </a:t>
            </a:r>
            <a:r>
              <a:rPr lang="ar-SA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اذا انتهى الفعل ب</a:t>
            </a:r>
            <a:r>
              <a:rPr lang="ar-SA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ie</a:t>
            </a:r>
            <a:r>
              <a:rPr lang="ar-SA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, نستبدل ال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ie</a:t>
            </a:r>
            <a:r>
              <a:rPr lang="ar-SA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ب 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ar-SA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ونضيف 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182880" marR="0" lvl="0" indent="-182880" algn="l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9DBFBE">
                  <a:lumMod val="75000"/>
                </a:srgbClr>
              </a:buClr>
              <a:buSzPct val="85000"/>
              <a:buFont typeface="Wingdings" pitchFamily="2" charset="2"/>
              <a:buChar char="§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When the verb ends in y, we add ing after the y. </a:t>
            </a:r>
          </a:p>
          <a:p>
            <a:pPr marL="182880" marR="0" lvl="0" indent="-182880" algn="l" defTabSz="91440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9DBFBE">
                  <a:lumMod val="75000"/>
                </a:srgbClr>
              </a:buClr>
              <a:buSzPct val="85000"/>
              <a:buFont typeface="Wingdings" pitchFamily="2" charset="2"/>
              <a:buChar char="§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Examples: stud</a:t>
            </a: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y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, 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stud</a:t>
            </a: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ying 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      pla</a:t>
            </a: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y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, 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pla</a:t>
            </a: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ying</a:t>
            </a:r>
          </a:p>
          <a:p>
            <a:pPr marL="182880" marR="0" lvl="0" indent="-182880" algn="r" defTabSz="914400" rtl="1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9DBFBE">
                  <a:lumMod val="75000"/>
                </a:srgbClr>
              </a:buClr>
              <a:buSzPct val="85000"/>
              <a:buFont typeface="Wingdings" pitchFamily="2" charset="2"/>
              <a:buChar char="§"/>
              <a:tabLst/>
              <a:defRPr/>
            </a:pPr>
            <a:r>
              <a:rPr kumimoji="0" lang="ar-SA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عندما</a:t>
            </a:r>
            <a:r>
              <a:rPr kumimoji="0" lang="ar-SA" sz="24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ينتهي الفعل ب 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ar-SA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, نضيف 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 </a:t>
            </a:r>
            <a:r>
              <a:rPr lang="ar-SA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بعد ال 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endParaRPr kumimoji="0" lang="en-US" sz="2400" b="1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182880" marR="0" lvl="0" indent="-182880" algn="l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9DBFBE">
                  <a:lumMod val="75000"/>
                </a:srgbClr>
              </a:buClr>
              <a:buSzPct val="85000"/>
              <a:buFont typeface="Wingdings" pitchFamily="2" charset="2"/>
              <a:buChar char="§"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9DBFBE">
                  <a:lumMod val="75000"/>
                </a:srgbClr>
              </a:buClr>
              <a:buSzPct val="85000"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33233539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לבן 3"/>
          <p:cNvSpPr/>
          <p:nvPr/>
        </p:nvSpPr>
        <p:spPr>
          <a:xfrm>
            <a:off x="711200" y="794806"/>
            <a:ext cx="11277600" cy="27022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2880" lvl="0" indent="-182880" algn="l" rtl="0">
              <a:lnSpc>
                <a:spcPct val="90000"/>
              </a:lnSpc>
              <a:spcBef>
                <a:spcPts val="1200"/>
              </a:spcBef>
              <a:buClr>
                <a:srgbClr val="9DBFBE">
                  <a:lumMod val="75000"/>
                </a:srgbClr>
              </a:buClr>
              <a:buSzPct val="85000"/>
              <a:buFont typeface="Wingdings" pitchFamily="2" charset="2"/>
              <a:buChar char="§"/>
              <a:defRPr/>
            </a:pPr>
            <a:r>
              <a:rPr lang="en-US" sz="24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When the verb ends in consonant – vowel – consonant, we double the last letter and add ing. </a:t>
            </a:r>
          </a:p>
          <a:p>
            <a:pPr marL="182880" lvl="0" indent="-182880" algn="l" rtl="0">
              <a:lnSpc>
                <a:spcPct val="90000"/>
              </a:lnSpc>
              <a:spcBef>
                <a:spcPts val="1200"/>
              </a:spcBef>
              <a:buClr>
                <a:srgbClr val="9DBFBE">
                  <a:lumMod val="75000"/>
                </a:srgbClr>
              </a:buClr>
              <a:buSzPct val="85000"/>
              <a:buFont typeface="Wingdings" pitchFamily="2" charset="2"/>
              <a:buChar char="§"/>
              <a:defRPr/>
            </a:pPr>
            <a:r>
              <a:rPr lang="en-US" sz="24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Examples: si</a:t>
            </a:r>
            <a:r>
              <a:rPr lang="en-US" sz="2400" b="1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4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sit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ting </a:t>
            </a:r>
            <a:r>
              <a:rPr lang="en-US" sz="2400" b="1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4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begi</a:t>
            </a:r>
            <a:r>
              <a:rPr lang="en-US" sz="2400" b="1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24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begin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ning </a:t>
            </a:r>
            <a:r>
              <a:rPr lang="en-US" sz="2400" b="1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BUT: visit, 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visiting </a:t>
            </a:r>
            <a:r>
              <a:rPr lang="en-US" sz="24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listen, 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listening</a:t>
            </a:r>
          </a:p>
          <a:p>
            <a:pPr marL="182880" lvl="0" indent="-182880" algn="r">
              <a:lnSpc>
                <a:spcPct val="90000"/>
              </a:lnSpc>
              <a:spcBef>
                <a:spcPts val="1200"/>
              </a:spcBef>
              <a:buClr>
                <a:srgbClr val="9DBFBE">
                  <a:lumMod val="75000"/>
                </a:srgbClr>
              </a:buClr>
              <a:buSzPct val="85000"/>
              <a:buFont typeface="Wingdings" pitchFamily="2" charset="2"/>
              <a:buChar char="§"/>
              <a:defRPr/>
            </a:pPr>
            <a:r>
              <a:rPr lang="en-US" sz="2400" dirty="0" smtClean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ar-SA" sz="2400" dirty="0" smtClean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عندما ينتهي الفعل ب ساكن-علة-ساكن, نضاعف الحرف الأخير ونضيف  </a:t>
            </a:r>
            <a:r>
              <a:rPr lang="en-US" sz="2400" dirty="0" smtClean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</a:t>
            </a:r>
          </a:p>
          <a:p>
            <a:pPr marL="182880" lvl="0" indent="-182880" algn="l" rtl="0">
              <a:lnSpc>
                <a:spcPct val="90000"/>
              </a:lnSpc>
              <a:spcBef>
                <a:spcPts val="1200"/>
              </a:spcBef>
              <a:buClr>
                <a:srgbClr val="9DBFBE">
                  <a:lumMod val="75000"/>
                </a:srgbClr>
              </a:buClr>
              <a:buSzPct val="85000"/>
              <a:buFont typeface="Wingdings" pitchFamily="2" charset="2"/>
              <a:buChar char="§"/>
              <a:defRPr/>
            </a:pPr>
            <a:r>
              <a:rPr lang="en-US" sz="2400" dirty="0" smtClean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 </a:t>
            </a:r>
            <a:r>
              <a:rPr lang="en-US" sz="24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never double the letter </a:t>
            </a:r>
            <a:r>
              <a:rPr lang="en-US" sz="2400" b="1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w, x, y</a:t>
            </a:r>
            <a:r>
              <a:rPr lang="en-US" sz="24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sz="2400" dirty="0" smtClean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82880" lvl="0" indent="-182880" algn="r">
              <a:lnSpc>
                <a:spcPct val="90000"/>
              </a:lnSpc>
              <a:spcBef>
                <a:spcPts val="1200"/>
              </a:spcBef>
              <a:buClr>
                <a:srgbClr val="9DBFBE">
                  <a:lumMod val="75000"/>
                </a:srgbClr>
              </a:buClr>
              <a:buSzPct val="85000"/>
              <a:buFont typeface="Wingdings" pitchFamily="2" charset="2"/>
              <a:buChar char="§"/>
              <a:defRPr/>
            </a:pPr>
            <a:r>
              <a:rPr lang="ar-SA" sz="2400" dirty="0" smtClean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لا نضاعف </a:t>
            </a:r>
            <a:r>
              <a:rPr lang="en-US" sz="2400" dirty="0" err="1" smtClean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w,x,y</a:t>
            </a:r>
            <a:endParaRPr lang="en-US" sz="24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75322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לבן 3"/>
          <p:cNvSpPr/>
          <p:nvPr/>
        </p:nvSpPr>
        <p:spPr>
          <a:xfrm>
            <a:off x="543338" y="207800"/>
            <a:ext cx="11330609" cy="61924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2880" lvl="0" indent="-182880" algn="l" rtl="0">
              <a:lnSpc>
                <a:spcPct val="170000"/>
              </a:lnSpc>
              <a:spcBef>
                <a:spcPts val="1200"/>
              </a:spcBef>
              <a:buClr>
                <a:srgbClr val="9DBFBE">
                  <a:lumMod val="75000"/>
                </a:srgbClr>
              </a:buClr>
              <a:buSzPct val="85000"/>
              <a:buFont typeface="Wingdings" pitchFamily="2" charset="2"/>
              <a:buChar char="§"/>
            </a:pPr>
            <a:r>
              <a:rPr lang="en-US" sz="2400" b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Exercise 1: </a:t>
            </a:r>
            <a:endParaRPr lang="en-US" sz="2400" dirty="0">
              <a:solidFill>
                <a:srgbClr val="FF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82880" lvl="0" indent="-182880" algn="l" rtl="0">
              <a:lnSpc>
                <a:spcPct val="170000"/>
              </a:lnSpc>
              <a:spcBef>
                <a:spcPts val="1200"/>
              </a:spcBef>
              <a:buClr>
                <a:srgbClr val="9DBFBE">
                  <a:lumMod val="75000"/>
                </a:srgbClr>
              </a:buClr>
              <a:buSzPct val="85000"/>
              <a:buFont typeface="Wingdings" pitchFamily="2" charset="2"/>
              <a:buChar char="§"/>
            </a:pP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Circle</a:t>
            </a:r>
            <a:r>
              <a:rPr lang="en-US" sz="24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the Present Progressive form of the verb</a:t>
            </a:r>
            <a:r>
              <a:rPr lang="en-US" sz="2400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182880" lvl="0" indent="-182880" algn="l" rtl="0">
              <a:lnSpc>
                <a:spcPct val="170000"/>
              </a:lnSpc>
              <a:spcBef>
                <a:spcPts val="1200"/>
              </a:spcBef>
              <a:buClr>
                <a:srgbClr val="9DBFBE">
                  <a:lumMod val="75000"/>
                </a:srgbClr>
              </a:buClr>
              <a:buSzPct val="85000"/>
              <a:buFont typeface="Wingdings" pitchFamily="2" charset="2"/>
              <a:buChar char="§"/>
            </a:pPr>
            <a:r>
              <a:rPr lang="ar-SA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ضع دائرة حول الفعل في صيغة المضارع المستمر 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82880" lvl="0" indent="-182880" algn="l" rtl="0">
              <a:lnSpc>
                <a:spcPct val="170000"/>
              </a:lnSpc>
              <a:spcBef>
                <a:spcPts val="1200"/>
              </a:spcBef>
              <a:buClr>
                <a:srgbClr val="9DBFBE">
                  <a:lumMod val="75000"/>
                </a:srgbClr>
              </a:buClr>
              <a:buSzPct val="85000"/>
              <a:buFont typeface="Wingdings" pitchFamily="2" charset="2"/>
              <a:buChar char="§"/>
            </a:pP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Underline</a:t>
            </a:r>
            <a:r>
              <a:rPr lang="en-US" sz="24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the time expressions. </a:t>
            </a:r>
            <a:r>
              <a:rPr lang="en-US" sz="2400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r-SA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ضع خطا تحت التعابير الزمنية</a:t>
            </a:r>
            <a:r>
              <a:rPr lang="ar-SA" sz="2400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              </a:t>
            </a:r>
            <a:endParaRPr lang="en-US" sz="2000" dirty="0">
              <a:solidFill>
                <a:srgbClr val="FFC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82880" lvl="0" indent="-182880" algn="l" rtl="0">
              <a:lnSpc>
                <a:spcPct val="170000"/>
              </a:lnSpc>
              <a:spcBef>
                <a:spcPts val="1200"/>
              </a:spcBef>
              <a:buClr>
                <a:srgbClr val="9DBFBE">
                  <a:lumMod val="75000"/>
                </a:srgbClr>
              </a:buClr>
              <a:buSzPct val="85000"/>
              <a:buFont typeface="Wingdings" pitchFamily="2" charset="2"/>
              <a:buChar char="§"/>
            </a:pP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Qamar and </a:t>
            </a:r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Marwa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are helping Mum in the kitchen now. </a:t>
            </a:r>
          </a:p>
          <a:p>
            <a:pPr marL="182880" lvl="0" indent="-182880" algn="l" rtl="0">
              <a:lnSpc>
                <a:spcPct val="170000"/>
              </a:lnSpc>
              <a:spcBef>
                <a:spcPts val="1200"/>
              </a:spcBef>
              <a:buClr>
                <a:srgbClr val="9DBFBE">
                  <a:lumMod val="75000"/>
                </a:srgbClr>
              </a:buClr>
              <a:buSzPct val="85000"/>
              <a:buFont typeface="Wingdings" pitchFamily="2" charset="2"/>
              <a:buChar char="§"/>
            </a:pP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am </a:t>
            </a:r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styding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now.</a:t>
            </a:r>
          </a:p>
          <a:p>
            <a:pPr marL="182880" lvl="0" indent="-182880" algn="l" rtl="0">
              <a:lnSpc>
                <a:spcPct val="170000"/>
              </a:lnSpc>
              <a:spcBef>
                <a:spcPts val="1200"/>
              </a:spcBef>
              <a:buClr>
                <a:srgbClr val="9DBFBE">
                  <a:lumMod val="75000"/>
                </a:srgbClr>
              </a:buClr>
              <a:buSzPct val="85000"/>
              <a:buFont typeface="Wingdings" pitchFamily="2" charset="2"/>
              <a:buChar char="§"/>
            </a:pP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 this moment I am reading. </a:t>
            </a:r>
          </a:p>
          <a:p>
            <a:pPr marL="182880" lvl="0" indent="-182880" algn="l" rtl="0">
              <a:lnSpc>
                <a:spcPct val="170000"/>
              </a:lnSpc>
              <a:spcBef>
                <a:spcPts val="1200"/>
              </a:spcBef>
              <a:buClr>
                <a:srgbClr val="9DBFBE">
                  <a:lumMod val="75000"/>
                </a:srgbClr>
              </a:buClr>
              <a:buSzPct val="85000"/>
              <a:buFont typeface="Wingdings" pitchFamily="2" charset="2"/>
              <a:buChar char="§"/>
            </a:pP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girls are dancing today. </a:t>
            </a:r>
            <a:endParaRPr lang="en-US" sz="800" dirty="0">
              <a:solidFill>
                <a:prstClr val="black"/>
              </a:solidFill>
              <a:latin typeface="Arial" panose="020B0604020202020204"/>
            </a:endParaRPr>
          </a:p>
        </p:txBody>
      </p:sp>
    </p:spTree>
    <p:extLst>
      <p:ext uri="{BB962C8B-B14F-4D97-AF65-F5344CB8AC3E}">
        <p14:creationId xmlns:p14="http://schemas.microsoft.com/office/powerpoint/2010/main" val="5833589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לבן 3"/>
          <p:cNvSpPr/>
          <p:nvPr/>
        </p:nvSpPr>
        <p:spPr>
          <a:xfrm>
            <a:off x="397565" y="871095"/>
            <a:ext cx="10959548" cy="44935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2880" lvl="0" indent="-182880" algn="l" rtl="0">
              <a:lnSpc>
                <a:spcPct val="200000"/>
              </a:lnSpc>
              <a:spcBef>
                <a:spcPts val="1200"/>
              </a:spcBef>
              <a:buClr>
                <a:srgbClr val="9DBFBE">
                  <a:lumMod val="75000"/>
                </a:srgbClr>
              </a:buClr>
              <a:buSzPct val="85000"/>
              <a:buFont typeface="Wingdings" pitchFamily="2" charset="2"/>
              <a:buChar char="§"/>
            </a:pP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 are looking out of the window at present. </a:t>
            </a:r>
          </a:p>
          <a:p>
            <a:pPr marL="182880" lvl="0" indent="-182880" algn="l" rtl="0">
              <a:lnSpc>
                <a:spcPct val="200000"/>
              </a:lnSpc>
              <a:spcBef>
                <a:spcPts val="1200"/>
              </a:spcBef>
              <a:buClr>
                <a:srgbClr val="9DBFBE">
                  <a:lumMod val="75000"/>
                </a:srgbClr>
              </a:buClr>
              <a:buSzPct val="85000"/>
              <a:buFont typeface="Wingdings" pitchFamily="2" charset="2"/>
              <a:buChar char="§"/>
            </a:pP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postman is collecting the mail right now. </a:t>
            </a:r>
          </a:p>
          <a:p>
            <a:pPr marL="182880" lvl="0" indent="-182880" algn="l" rtl="0">
              <a:lnSpc>
                <a:spcPct val="200000"/>
              </a:lnSpc>
              <a:spcBef>
                <a:spcPts val="1200"/>
              </a:spcBef>
              <a:buClr>
                <a:srgbClr val="9DBFBE">
                  <a:lumMod val="75000"/>
                </a:srgbClr>
              </a:buClr>
              <a:buSzPct val="85000"/>
              <a:buFont typeface="Wingdings" pitchFamily="2" charset="2"/>
              <a:buChar char="§"/>
            </a:pP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This month, we are learning to swim. </a:t>
            </a:r>
          </a:p>
          <a:p>
            <a:pPr marL="182880" lvl="0" indent="-182880" algn="l" rtl="0">
              <a:lnSpc>
                <a:spcPct val="200000"/>
              </a:lnSpc>
              <a:spcBef>
                <a:spcPts val="1200"/>
              </a:spcBef>
              <a:buClr>
                <a:srgbClr val="9DBFBE">
                  <a:lumMod val="75000"/>
                </a:srgbClr>
              </a:buClr>
              <a:buSzPct val="85000"/>
              <a:buFont typeface="Wingdings" pitchFamily="2" charset="2"/>
              <a:buChar char="§"/>
            </a:pP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 is raining a lot this year. </a:t>
            </a:r>
            <a:endParaRPr lang="en-US" sz="32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31507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לבן 3"/>
          <p:cNvSpPr/>
          <p:nvPr/>
        </p:nvSpPr>
        <p:spPr>
          <a:xfrm>
            <a:off x="337553" y="418022"/>
            <a:ext cx="11125200" cy="60647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2880" lvl="0" indent="-182880" algn="l" rtl="0">
              <a:lnSpc>
                <a:spcPct val="90000"/>
              </a:lnSpc>
              <a:spcBef>
                <a:spcPts val="1200"/>
              </a:spcBef>
              <a:buClr>
                <a:srgbClr val="9DBFBE">
                  <a:lumMod val="75000"/>
                </a:srgbClr>
              </a:buClr>
              <a:buSzPct val="85000"/>
              <a:buFont typeface="Wingdings" pitchFamily="2" charset="2"/>
              <a:buChar char="§"/>
            </a:pPr>
            <a:r>
              <a:rPr lang="en-US" sz="31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Exercise 2: </a:t>
            </a:r>
            <a:endParaRPr lang="en-US" sz="31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82880" lvl="0" indent="-182880" algn="l" rtl="0">
              <a:lnSpc>
                <a:spcPct val="90000"/>
              </a:lnSpc>
              <a:spcBef>
                <a:spcPts val="1200"/>
              </a:spcBef>
              <a:buClr>
                <a:srgbClr val="9DBFBE">
                  <a:lumMod val="75000"/>
                </a:srgbClr>
              </a:buClr>
              <a:buSzPct val="85000"/>
              <a:buFont typeface="Wingdings" pitchFamily="2" charset="2"/>
              <a:buChar char="§"/>
            </a:pPr>
            <a:r>
              <a:rPr lang="en-US" sz="31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Write the ing form of the following verbs. </a:t>
            </a:r>
            <a:endParaRPr lang="ar-SA" sz="31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82880" lvl="0" indent="-182880" algn="r">
              <a:lnSpc>
                <a:spcPct val="90000"/>
              </a:lnSpc>
              <a:spcBef>
                <a:spcPts val="1200"/>
              </a:spcBef>
              <a:buClr>
                <a:srgbClr val="9DBFBE">
                  <a:lumMod val="75000"/>
                </a:srgbClr>
              </a:buClr>
              <a:buSzPct val="85000"/>
              <a:buFont typeface="Wingdings" pitchFamily="2" charset="2"/>
              <a:buChar char="§"/>
            </a:pPr>
            <a:r>
              <a:rPr lang="ar-SA" sz="31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اضف </a:t>
            </a:r>
            <a:r>
              <a:rPr lang="en-US" sz="31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</a:t>
            </a:r>
            <a:r>
              <a:rPr lang="ar-SA" sz="31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للفعل </a:t>
            </a:r>
            <a:endParaRPr lang="en-US" sz="31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82880" lvl="0" indent="-182880" algn="l" rtl="0">
              <a:lnSpc>
                <a:spcPct val="90000"/>
              </a:lnSpc>
              <a:spcBef>
                <a:spcPts val="1200"/>
              </a:spcBef>
              <a:buClr>
                <a:srgbClr val="9DBFBE">
                  <a:lumMod val="75000"/>
                </a:srgbClr>
              </a:buClr>
              <a:buSzPct val="85000"/>
              <a:buFont typeface="Wingdings" pitchFamily="2" charset="2"/>
              <a:buChar char="§"/>
            </a:pP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bring __________                                 10. rain __________</a:t>
            </a:r>
          </a:p>
          <a:p>
            <a:pPr marL="182880" lvl="0" indent="-182880" algn="l" rtl="0">
              <a:lnSpc>
                <a:spcPct val="90000"/>
              </a:lnSpc>
              <a:spcBef>
                <a:spcPts val="1200"/>
              </a:spcBef>
              <a:buClr>
                <a:srgbClr val="9DBFBE">
                  <a:lumMod val="75000"/>
                </a:srgbClr>
              </a:buClr>
              <a:buSzPct val="85000"/>
              <a:buFont typeface="Wingdings" pitchFamily="2" charset="2"/>
              <a:buChar char="§"/>
            </a:pP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come __________                                 11. Ride __________</a:t>
            </a:r>
          </a:p>
          <a:p>
            <a:pPr marL="182880" lvl="0" indent="-182880" algn="l" rtl="0">
              <a:lnSpc>
                <a:spcPct val="90000"/>
              </a:lnSpc>
              <a:spcBef>
                <a:spcPts val="1200"/>
              </a:spcBef>
              <a:buClr>
                <a:srgbClr val="9DBFBE">
                  <a:lumMod val="75000"/>
                </a:srgbClr>
              </a:buClr>
              <a:buSzPct val="85000"/>
              <a:buFont typeface="Wingdings" pitchFamily="2" charset="2"/>
              <a:buChar char="§"/>
            </a:pP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fix __________                                     12. Sit __________</a:t>
            </a:r>
          </a:p>
          <a:p>
            <a:pPr marL="182880" lvl="0" indent="-182880" algn="l" rtl="0">
              <a:lnSpc>
                <a:spcPct val="90000"/>
              </a:lnSpc>
              <a:spcBef>
                <a:spcPts val="1200"/>
              </a:spcBef>
              <a:buClr>
                <a:srgbClr val="9DBFBE">
                  <a:lumMod val="75000"/>
                </a:srgbClr>
              </a:buClr>
              <a:buSzPct val="85000"/>
              <a:buFont typeface="Wingdings" pitchFamily="2" charset="2"/>
              <a:buChar char="§"/>
            </a:pP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 __________                                      13. Sleep __________</a:t>
            </a:r>
          </a:p>
          <a:p>
            <a:pPr marL="182880" lvl="0" indent="-182880" algn="l" rtl="0">
              <a:lnSpc>
                <a:spcPct val="90000"/>
              </a:lnSpc>
              <a:spcBef>
                <a:spcPts val="1200"/>
              </a:spcBef>
              <a:buClr>
                <a:srgbClr val="9DBFBE">
                  <a:lumMod val="75000"/>
                </a:srgbClr>
              </a:buClr>
              <a:buSzPct val="85000"/>
              <a:buFont typeface="Wingdings" pitchFamily="2" charset="2"/>
              <a:buChar char="§"/>
            </a:pP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lie __________                                      14. Swim __________</a:t>
            </a:r>
          </a:p>
          <a:p>
            <a:pPr marL="182880" lvl="0" indent="-182880" algn="l" rtl="0">
              <a:lnSpc>
                <a:spcPct val="90000"/>
              </a:lnSpc>
              <a:spcBef>
                <a:spcPts val="1200"/>
              </a:spcBef>
              <a:buClr>
                <a:srgbClr val="9DBFBE">
                  <a:lumMod val="75000"/>
                </a:srgbClr>
              </a:buClr>
              <a:buSzPct val="85000"/>
              <a:buFont typeface="Wingdings" pitchFamily="2" charset="2"/>
              <a:buChar char="§"/>
            </a:pP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listen __________                                  15. Try __________  </a:t>
            </a:r>
          </a:p>
          <a:p>
            <a:pPr marL="182880" lvl="0" indent="-182880" algn="l" rtl="0">
              <a:lnSpc>
                <a:spcPct val="90000"/>
              </a:lnSpc>
              <a:spcBef>
                <a:spcPts val="1200"/>
              </a:spcBef>
              <a:buClr>
                <a:srgbClr val="9DBFBE">
                  <a:lumMod val="75000"/>
                </a:srgbClr>
              </a:buClr>
              <a:buSzPct val="85000"/>
              <a:buFont typeface="Wingdings" pitchFamily="2" charset="2"/>
              <a:buChar char="§"/>
            </a:pP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move __________                                  16. Write __________</a:t>
            </a:r>
          </a:p>
          <a:p>
            <a:pPr marL="182880" lvl="0" indent="-182880" algn="l" rtl="0">
              <a:lnSpc>
                <a:spcPct val="90000"/>
              </a:lnSpc>
              <a:spcBef>
                <a:spcPts val="1200"/>
              </a:spcBef>
              <a:buClr>
                <a:srgbClr val="9DBFBE">
                  <a:lumMod val="75000"/>
                </a:srgbClr>
              </a:buClr>
              <a:buSzPct val="85000"/>
              <a:buFont typeface="Wingdings" pitchFamily="2" charset="2"/>
              <a:buChar char="§"/>
            </a:pP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open __________</a:t>
            </a:r>
          </a:p>
          <a:p>
            <a:pPr marL="182880" lvl="0" indent="-182880" algn="l" rtl="0">
              <a:lnSpc>
                <a:spcPct val="90000"/>
              </a:lnSpc>
              <a:spcBef>
                <a:spcPts val="1200"/>
              </a:spcBef>
              <a:buClr>
                <a:srgbClr val="9DBFBE">
                  <a:lumMod val="75000"/>
                </a:srgbClr>
              </a:buClr>
              <a:buSzPct val="85000"/>
              <a:buFont typeface="Wingdings" pitchFamily="2" charset="2"/>
              <a:buChar char="§"/>
            </a:pP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prepare __________</a:t>
            </a:r>
            <a:endParaRPr lang="en-US" sz="24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9348622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229</Words>
  <Application>Microsoft Office PowerPoint</Application>
  <PresentationFormat>מסך רחב</PresentationFormat>
  <Paragraphs>42</Paragraphs>
  <Slides>5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5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5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Wingdings</vt:lpstr>
      <vt:lpstr>ערכת נושא Office</vt:lpstr>
      <vt:lpstr>מצגת של PowerPoint</vt:lpstr>
      <vt:lpstr>מצגת של PowerPoint</vt:lpstr>
      <vt:lpstr>מצגת של PowerPoint</vt:lpstr>
      <vt:lpstr>מצגת של PowerPoint</vt:lpstr>
      <vt:lpstr>מצגת של PowerPoint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HP</dc:creator>
  <cp:lastModifiedBy>HP</cp:lastModifiedBy>
  <cp:revision>4</cp:revision>
  <dcterms:created xsi:type="dcterms:W3CDTF">2020-09-21T09:57:58Z</dcterms:created>
  <dcterms:modified xsi:type="dcterms:W3CDTF">2020-09-21T10:09:41Z</dcterms:modified>
</cp:coreProperties>
</file>